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7" r:id="rId3"/>
    <p:sldId id="261" r:id="rId4"/>
    <p:sldId id="257" r:id="rId5"/>
    <p:sldId id="286" r:id="rId6"/>
    <p:sldId id="282" r:id="rId7"/>
    <p:sldId id="262" r:id="rId8"/>
    <p:sldId id="263" r:id="rId9"/>
    <p:sldId id="264" r:id="rId10"/>
    <p:sldId id="288" r:id="rId11"/>
    <p:sldId id="272" r:id="rId12"/>
    <p:sldId id="274" r:id="rId13"/>
    <p:sldId id="273" r:id="rId14"/>
    <p:sldId id="275" r:id="rId15"/>
    <p:sldId id="276" r:id="rId16"/>
    <p:sldId id="278" r:id="rId17"/>
    <p:sldId id="277" r:id="rId18"/>
    <p:sldId id="279" r:id="rId19"/>
    <p:sldId id="280" r:id="rId20"/>
    <p:sldId id="284" r:id="rId21"/>
    <p:sldId id="285" r:id="rId22"/>
    <p:sldId id="28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CC"/>
    <a:srgbClr val="CC0000"/>
    <a:srgbClr val="FF9933"/>
    <a:srgbClr val="FF0066"/>
    <a:srgbClr val="0066FF"/>
    <a:srgbClr val="00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8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E409-4DCB-4CD7-9396-7DB78474E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841B-94F8-4A0E-A218-D89371B3DC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60196-9CA6-499E-AABB-7B0E1CC15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077FD-0394-4435-A1F8-950B97FCD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3B691-5752-4E5D-8282-2F399D2C6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6693-16C2-41A9-AE74-CA290C901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CA04E-44EB-443F-BA8B-71CC024DB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C30B4-A1CD-4BFA-BC40-25B2349FF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8E84C-8524-4451-8507-A1AC1D76B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51F65-C37B-4994-82AA-F8B101B21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1A657-B17A-4629-AA37-1BF5C5E00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5678A-8B2A-490F-8EA5-71627192A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+mn-lt"/>
              </a:defRPr>
            </a:lvl1pPr>
          </a:lstStyle>
          <a:p>
            <a:pPr>
              <a:defRPr/>
            </a:pPr>
            <a:fld id="{FF6D2100-B804-4A33-9054-A594EFF94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aina.aib.ru/images/biography/om-georg-simon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95288" y="1557338"/>
            <a:ext cx="8459787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>
                <a:solidFill>
                  <a:srgbClr val="FF0000"/>
                </a:solidFill>
              </a:rPr>
              <a:t>Закон Ома для участка цепи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71" name="Group 35"/>
          <p:cNvGraphicFramePr>
            <a:graphicFrameLocks noGrp="1"/>
          </p:cNvGraphicFramePr>
          <p:nvPr/>
        </p:nvGraphicFramePr>
        <p:xfrm>
          <a:off x="179388" y="981075"/>
          <a:ext cx="8964612" cy="3803650"/>
        </p:xfrm>
        <a:graphic>
          <a:graphicData uri="http://schemas.openxmlformats.org/drawingml/2006/table">
            <a:tbl>
              <a:tblPr/>
              <a:tblGrid>
                <a:gridCol w="1836737"/>
                <a:gridCol w="2057400"/>
                <a:gridCol w="2940050"/>
                <a:gridCol w="2130425"/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вариант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= 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0,5А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=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300 Кл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 мин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вариант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 =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200В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= 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100000Дж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=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0,5к Кл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R=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0,85Ом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 = 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м,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 =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2мм</a:t>
                      </a:r>
                      <a:r>
                        <a:rPr kumimoji="0" lang="ru-RU" sz="32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62" name="Object 26"/>
          <p:cNvGraphicFramePr>
            <a:graphicFrameLocks noChangeAspect="1"/>
          </p:cNvGraphicFramePr>
          <p:nvPr/>
        </p:nvGraphicFramePr>
        <p:xfrm>
          <a:off x="4067175" y="3716338"/>
          <a:ext cx="2881313" cy="973137"/>
        </p:xfrm>
        <a:graphic>
          <a:graphicData uri="http://schemas.openxmlformats.org/presentationml/2006/ole">
            <p:oleObj spid="_x0000_s39962" name="Формула" r:id="rId3" imgW="1244520" imgH="419040" progId="Equation.3">
              <p:embed/>
            </p:oleObj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484438" y="4941888"/>
            <a:ext cx="4435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Максимальный балл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763713" y="908050"/>
            <a:ext cx="56165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u="sng">
                <a:solidFill>
                  <a:srgbClr val="CC0000"/>
                </a:solidFill>
              </a:rPr>
              <a:t>Критерии оценивания:</a:t>
            </a:r>
          </a:p>
          <a:p>
            <a:pPr algn="ctr"/>
            <a:endParaRPr lang="ru-RU" sz="4000">
              <a:solidFill>
                <a:srgbClr val="CC0000"/>
              </a:solidFill>
            </a:endParaRPr>
          </a:p>
          <a:p>
            <a:pPr algn="ctr"/>
            <a:r>
              <a:rPr lang="ru-RU" sz="3600"/>
              <a:t>5 баллов -  </a:t>
            </a:r>
            <a:r>
              <a:rPr lang="ru-RU" sz="3600">
                <a:solidFill>
                  <a:srgbClr val="FF0066"/>
                </a:solidFill>
              </a:rPr>
              <a:t>оценка «5»;</a:t>
            </a:r>
          </a:p>
          <a:p>
            <a:pPr algn="ctr"/>
            <a:endParaRPr lang="ru-RU" sz="3600"/>
          </a:p>
          <a:p>
            <a:pPr algn="ctr"/>
            <a:r>
              <a:rPr lang="ru-RU" sz="3600"/>
              <a:t>4 балла – </a:t>
            </a:r>
            <a:r>
              <a:rPr lang="ru-RU" sz="3600">
                <a:solidFill>
                  <a:srgbClr val="0000FF"/>
                </a:solidFill>
              </a:rPr>
              <a:t>оценка «4»;</a:t>
            </a:r>
          </a:p>
          <a:p>
            <a:pPr algn="ctr"/>
            <a:endParaRPr lang="ru-RU" sz="3600">
              <a:solidFill>
                <a:srgbClr val="0000FF"/>
              </a:solidFill>
            </a:endParaRPr>
          </a:p>
          <a:p>
            <a:pPr algn="ctr"/>
            <a:r>
              <a:rPr lang="ru-RU" sz="3600"/>
              <a:t>3 балла – </a:t>
            </a:r>
            <a:r>
              <a:rPr lang="ru-RU" sz="3600">
                <a:solidFill>
                  <a:srgbClr val="009900"/>
                </a:solidFill>
              </a:rPr>
              <a:t>оценка «3».</a:t>
            </a:r>
            <a:r>
              <a:rPr lang="ru-RU" sz="3600"/>
              <a:t> </a:t>
            </a:r>
          </a:p>
        </p:txBody>
      </p:sp>
      <p:pic>
        <p:nvPicPr>
          <p:cNvPr id="16387" name="Picture 6" descr="71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3213100"/>
            <a:ext cx="1223963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7" descr="927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4292600"/>
            <a:ext cx="11525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78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2133600"/>
            <a:ext cx="15113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735013" y="877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116013" y="765175"/>
            <a:ext cx="69389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>
                <a:solidFill>
                  <a:srgbClr val="0000FF"/>
                </a:solidFill>
              </a:rPr>
              <a:t>Основные характеристики тока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979613" y="1989138"/>
            <a:ext cx="52546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Сила тока – </a:t>
            </a:r>
            <a:r>
              <a:rPr lang="en-US" sz="3600"/>
              <a:t>I</a:t>
            </a:r>
            <a:r>
              <a:rPr lang="ru-RU" sz="3600"/>
              <a:t>, </a:t>
            </a:r>
            <a:r>
              <a:rPr lang="en-US" sz="3600"/>
              <a:t>[A];</a:t>
            </a:r>
          </a:p>
          <a:p>
            <a:endParaRPr lang="en-US" sz="3600"/>
          </a:p>
          <a:p>
            <a:r>
              <a:rPr lang="ru-RU" sz="3600"/>
              <a:t>Напряжение – </a:t>
            </a:r>
            <a:r>
              <a:rPr lang="en-US" sz="3600"/>
              <a:t>U,</a:t>
            </a:r>
            <a:r>
              <a:rPr lang="ru-RU" sz="3600"/>
              <a:t> </a:t>
            </a:r>
            <a:r>
              <a:rPr lang="en-US" sz="3600"/>
              <a:t>[B];</a:t>
            </a:r>
            <a:endParaRPr lang="ru-RU" sz="3600"/>
          </a:p>
          <a:p>
            <a:endParaRPr lang="en-US" sz="3600"/>
          </a:p>
          <a:p>
            <a:r>
              <a:rPr lang="ru-RU" sz="3600"/>
              <a:t>Сопротивление - </a:t>
            </a:r>
            <a:r>
              <a:rPr lang="en-US" sz="3600"/>
              <a:t>R,</a:t>
            </a:r>
            <a:r>
              <a:rPr lang="ru-RU" sz="3600"/>
              <a:t> </a:t>
            </a:r>
            <a:r>
              <a:rPr lang="en-US" sz="3600"/>
              <a:t>[</a:t>
            </a:r>
            <a:r>
              <a:rPr lang="ru-RU" sz="3600"/>
              <a:t>Ом</a:t>
            </a:r>
            <a:r>
              <a:rPr lang="en-US" sz="3600"/>
              <a:t>]</a:t>
            </a:r>
            <a:endParaRPr lang="ru-RU" sz="360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42988" y="5110163"/>
            <a:ext cx="7085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>
                <a:solidFill>
                  <a:srgbClr val="0000FF"/>
                </a:solidFill>
              </a:rPr>
              <a:t>Эти величины связаны между собой!</a:t>
            </a:r>
            <a:r>
              <a:rPr lang="ru-RU" sz="3200"/>
              <a:t> </a:t>
            </a:r>
          </a:p>
          <a:p>
            <a:pPr algn="ctr"/>
            <a:r>
              <a:rPr lang="ru-RU" sz="3200">
                <a:solidFill>
                  <a:srgbClr val="FF0000"/>
                </a:solidFill>
              </a:rPr>
              <a:t>КАК?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95288" y="260350"/>
            <a:ext cx="84597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>
                <a:solidFill>
                  <a:srgbClr val="FF0000"/>
                </a:solidFill>
              </a:rPr>
              <a:t>Закон Ома для участка цепи</a:t>
            </a:r>
          </a:p>
        </p:txBody>
      </p:sp>
      <p:pic>
        <p:nvPicPr>
          <p:cNvPr id="18437" name="Picture 5" descr="lomm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84313"/>
            <a:ext cx="3024188" cy="3024187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50825" y="4641850"/>
            <a:ext cx="4119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0" i="0">
                <a:solidFill>
                  <a:srgbClr val="0000FF"/>
                </a:solidFill>
              </a:rPr>
              <a:t>Ломмель Эуген Корнелиус Йозеф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567113" y="2781300"/>
            <a:ext cx="55768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/>
              <a:t>…Ом вырвал у природы так долго</a:t>
            </a:r>
          </a:p>
          <a:p>
            <a:pPr eaLnBrk="0" hangingPunct="0"/>
            <a:r>
              <a:rPr lang="ru-RU"/>
              <a:t>скрываемую тайну и передал ее </a:t>
            </a:r>
          </a:p>
          <a:p>
            <a:pPr eaLnBrk="0" hangingPunct="0"/>
            <a:r>
              <a:rPr lang="ru-RU"/>
              <a:t>в руки современников»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18438" grpId="0"/>
      <p:bldP spid="184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348038" y="333375"/>
            <a:ext cx="2341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Схема опыта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 rot="5400000">
            <a:off x="1600201" y="3232150"/>
            <a:ext cx="914400" cy="1555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>
            <a:off x="3059113" y="170021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>
            <a:off x="3132138" y="14128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3132138" y="1916113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>
            <a:off x="3779838" y="170021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3851275" y="14128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3851275" y="1916113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 flipH="1">
            <a:off x="2051050" y="191611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Line 13"/>
          <p:cNvSpPr>
            <a:spLocks noChangeShapeType="1"/>
          </p:cNvSpPr>
          <p:nvPr/>
        </p:nvSpPr>
        <p:spPr bwMode="auto">
          <a:xfrm>
            <a:off x="2051050" y="1916113"/>
            <a:ext cx="0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8" name="Line 14"/>
          <p:cNvSpPr>
            <a:spLocks noChangeShapeType="1"/>
          </p:cNvSpPr>
          <p:nvPr/>
        </p:nvSpPr>
        <p:spPr bwMode="auto">
          <a:xfrm>
            <a:off x="2051050" y="2708275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2555875" y="270827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Line 16"/>
          <p:cNvSpPr>
            <a:spLocks noChangeShapeType="1"/>
          </p:cNvSpPr>
          <p:nvPr/>
        </p:nvSpPr>
        <p:spPr bwMode="auto">
          <a:xfrm flipH="1">
            <a:off x="2124075" y="3213100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Line 17"/>
          <p:cNvSpPr>
            <a:spLocks noChangeShapeType="1"/>
          </p:cNvSpPr>
          <p:nvPr/>
        </p:nvSpPr>
        <p:spPr bwMode="auto">
          <a:xfrm>
            <a:off x="2051050" y="378936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2" name="Line 18"/>
          <p:cNvSpPr>
            <a:spLocks noChangeShapeType="1"/>
          </p:cNvSpPr>
          <p:nvPr/>
        </p:nvSpPr>
        <p:spPr bwMode="auto">
          <a:xfrm>
            <a:off x="2051050" y="4437063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3" name="Oval 19"/>
          <p:cNvSpPr>
            <a:spLocks noChangeArrowheads="1"/>
          </p:cNvSpPr>
          <p:nvPr/>
        </p:nvSpPr>
        <p:spPr bwMode="auto">
          <a:xfrm>
            <a:off x="3203575" y="4149725"/>
            <a:ext cx="554038" cy="555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4" name="Line 20"/>
          <p:cNvSpPr>
            <a:spLocks noChangeShapeType="1"/>
          </p:cNvSpPr>
          <p:nvPr/>
        </p:nvSpPr>
        <p:spPr bwMode="auto">
          <a:xfrm>
            <a:off x="3779838" y="4437063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5" name="Line 21"/>
          <p:cNvSpPr>
            <a:spLocks noChangeShapeType="1"/>
          </p:cNvSpPr>
          <p:nvPr/>
        </p:nvSpPr>
        <p:spPr bwMode="auto">
          <a:xfrm flipV="1">
            <a:off x="5003800" y="378936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6" name="Rectangle 22"/>
          <p:cNvSpPr>
            <a:spLocks noChangeArrowheads="1"/>
          </p:cNvSpPr>
          <p:nvPr/>
        </p:nvSpPr>
        <p:spPr bwMode="auto">
          <a:xfrm rot="5400000">
            <a:off x="4691856" y="3382170"/>
            <a:ext cx="625475" cy="1444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7" name="Line 23"/>
          <p:cNvSpPr>
            <a:spLocks noChangeShapeType="1"/>
          </p:cNvSpPr>
          <p:nvPr/>
        </p:nvSpPr>
        <p:spPr bwMode="auto">
          <a:xfrm flipV="1">
            <a:off x="5003800" y="1916113"/>
            <a:ext cx="0" cy="1225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8" name="Text Box 24"/>
          <p:cNvSpPr txBox="1">
            <a:spLocks noChangeArrowheads="1"/>
          </p:cNvSpPr>
          <p:nvPr/>
        </p:nvSpPr>
        <p:spPr bwMode="auto">
          <a:xfrm>
            <a:off x="3276600" y="41497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19479" name="Text Box 25"/>
          <p:cNvSpPr txBox="1">
            <a:spLocks noChangeArrowheads="1"/>
          </p:cNvSpPr>
          <p:nvPr/>
        </p:nvSpPr>
        <p:spPr bwMode="auto">
          <a:xfrm>
            <a:off x="5435600" y="31416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</a:t>
            </a:r>
            <a:endParaRPr lang="ru-RU"/>
          </a:p>
        </p:txBody>
      </p:sp>
      <p:sp>
        <p:nvSpPr>
          <p:cNvPr id="19480" name="Oval 26"/>
          <p:cNvSpPr>
            <a:spLocks noChangeArrowheads="1"/>
          </p:cNvSpPr>
          <p:nvPr/>
        </p:nvSpPr>
        <p:spPr bwMode="auto">
          <a:xfrm>
            <a:off x="5364163" y="3141663"/>
            <a:ext cx="554037" cy="5556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1" name="Line 27"/>
          <p:cNvSpPr>
            <a:spLocks noChangeShapeType="1"/>
          </p:cNvSpPr>
          <p:nvPr/>
        </p:nvSpPr>
        <p:spPr bwMode="auto">
          <a:xfrm>
            <a:off x="5003800" y="2636838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2" name="Line 28"/>
          <p:cNvSpPr>
            <a:spLocks noChangeShapeType="1"/>
          </p:cNvSpPr>
          <p:nvPr/>
        </p:nvSpPr>
        <p:spPr bwMode="auto">
          <a:xfrm>
            <a:off x="5003800" y="4076700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3" name="Line 29"/>
          <p:cNvSpPr>
            <a:spLocks noChangeShapeType="1"/>
          </p:cNvSpPr>
          <p:nvPr/>
        </p:nvSpPr>
        <p:spPr bwMode="auto">
          <a:xfrm>
            <a:off x="5651500" y="2636838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4" name="Line 30"/>
          <p:cNvSpPr>
            <a:spLocks noChangeShapeType="1"/>
          </p:cNvSpPr>
          <p:nvPr/>
        </p:nvSpPr>
        <p:spPr bwMode="auto">
          <a:xfrm>
            <a:off x="5651500" y="3716338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5" name="Text Box 31"/>
          <p:cNvSpPr txBox="1">
            <a:spLocks noChangeArrowheads="1"/>
          </p:cNvSpPr>
          <p:nvPr/>
        </p:nvSpPr>
        <p:spPr bwMode="auto">
          <a:xfrm>
            <a:off x="3851275" y="1412875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19486" name="Text Box 32"/>
          <p:cNvSpPr txBox="1">
            <a:spLocks noChangeArrowheads="1"/>
          </p:cNvSpPr>
          <p:nvPr/>
        </p:nvSpPr>
        <p:spPr bwMode="auto">
          <a:xfrm>
            <a:off x="2700338" y="1412875"/>
            <a:ext cx="303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-</a:t>
            </a:r>
            <a:endParaRPr lang="ru-RU">
              <a:solidFill>
                <a:srgbClr val="0000FF"/>
              </a:solidFill>
            </a:endParaRPr>
          </a:p>
        </p:txBody>
      </p:sp>
      <p:sp>
        <p:nvSpPr>
          <p:cNvPr id="19487" name="Line 33"/>
          <p:cNvSpPr>
            <a:spLocks noChangeShapeType="1"/>
          </p:cNvSpPr>
          <p:nvPr/>
        </p:nvSpPr>
        <p:spPr bwMode="auto">
          <a:xfrm>
            <a:off x="4140200" y="21336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88" name="Line 34"/>
          <p:cNvSpPr>
            <a:spLocks noChangeShapeType="1"/>
          </p:cNvSpPr>
          <p:nvPr/>
        </p:nvSpPr>
        <p:spPr bwMode="auto">
          <a:xfrm>
            <a:off x="4787900" y="23495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89" name="Line 35"/>
          <p:cNvSpPr>
            <a:spLocks noChangeShapeType="1"/>
          </p:cNvSpPr>
          <p:nvPr/>
        </p:nvSpPr>
        <p:spPr bwMode="auto">
          <a:xfrm flipH="1">
            <a:off x="3851275" y="41497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0" name="Line 36"/>
          <p:cNvSpPr>
            <a:spLocks noChangeShapeType="1"/>
          </p:cNvSpPr>
          <p:nvPr/>
        </p:nvSpPr>
        <p:spPr bwMode="auto">
          <a:xfrm flipV="1">
            <a:off x="2339975" y="33575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1" name="Line 37"/>
          <p:cNvSpPr>
            <a:spLocks noChangeShapeType="1"/>
          </p:cNvSpPr>
          <p:nvPr/>
        </p:nvSpPr>
        <p:spPr bwMode="auto">
          <a:xfrm>
            <a:off x="2411413" y="20605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92" name="Text Box 90"/>
          <p:cNvSpPr txBox="1">
            <a:spLocks noChangeArrowheads="1"/>
          </p:cNvSpPr>
          <p:nvPr/>
        </p:nvSpPr>
        <p:spPr bwMode="auto">
          <a:xfrm>
            <a:off x="5848350" y="42624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0000FF"/>
                </a:solidFill>
                <a:latin typeface="Times New Roman" pitchFamily="18" charset="0"/>
              </a:rPr>
              <a:t>Зависимость силы тока от напряжения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600200"/>
            <a:ext cx="8893175" cy="6048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</a:rPr>
              <a:t>Сила тока прямо пропорциональна напряжению</a:t>
            </a:r>
            <a:endParaRPr lang="en-US" sz="2800" b="1" i="1" u="sng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 flipV="1">
            <a:off x="1187450" y="3357563"/>
            <a:ext cx="0" cy="2735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1187450" y="6092825"/>
            <a:ext cx="33131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1187450" y="4076700"/>
            <a:ext cx="2663825" cy="201771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684213" y="2924175"/>
            <a:ext cx="65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I,</a:t>
            </a:r>
            <a:r>
              <a:rPr lang="ru-RU" sz="2400">
                <a:solidFill>
                  <a:srgbClr val="0000FF"/>
                </a:solidFill>
              </a:rPr>
              <a:t> А</a:t>
            </a: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V="1">
            <a:off x="2484438" y="50847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 flipV="1">
            <a:off x="3132138" y="458152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H="1">
            <a:off x="1187450" y="5084763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H="1">
            <a:off x="1187450" y="4581525"/>
            <a:ext cx="19446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539750" y="522922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0">
                <a:solidFill>
                  <a:srgbClr val="0000FF"/>
                </a:solidFill>
              </a:rPr>
              <a:t>0,2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539750" y="3789363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0">
                <a:solidFill>
                  <a:srgbClr val="0000FF"/>
                </a:solidFill>
              </a:rPr>
              <a:t>0,8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539750" y="42926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0">
                <a:solidFill>
                  <a:srgbClr val="0000FF"/>
                </a:solidFill>
              </a:rPr>
              <a:t>0,6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539750" y="47244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0">
                <a:solidFill>
                  <a:srgbClr val="0000FF"/>
                </a:solidFill>
              </a:rPr>
              <a:t>0,4</a:t>
            </a:r>
          </a:p>
        </p:txBody>
      </p:sp>
      <p:sp>
        <p:nvSpPr>
          <p:cNvPr id="24638" name="Line 62"/>
          <p:cNvSpPr>
            <a:spLocks noChangeShapeType="1"/>
          </p:cNvSpPr>
          <p:nvPr/>
        </p:nvSpPr>
        <p:spPr bwMode="auto">
          <a:xfrm flipH="1">
            <a:off x="1187450" y="407670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39" name="Line 63"/>
          <p:cNvSpPr>
            <a:spLocks noChangeShapeType="1"/>
          </p:cNvSpPr>
          <p:nvPr/>
        </p:nvSpPr>
        <p:spPr bwMode="auto">
          <a:xfrm flipV="1">
            <a:off x="3851275" y="4076700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971550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4500563" y="5876925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U, B</a:t>
            </a:r>
            <a:endParaRPr lang="ru-RU" sz="2400">
              <a:solidFill>
                <a:srgbClr val="0000FF"/>
              </a:solidFill>
            </a:endParaRPr>
          </a:p>
        </p:txBody>
      </p:sp>
      <p:sp>
        <p:nvSpPr>
          <p:cNvPr id="24642" name="Rectangle 66"/>
          <p:cNvSpPr>
            <a:spLocks noChangeArrowheads="1"/>
          </p:cNvSpPr>
          <p:nvPr/>
        </p:nvSpPr>
        <p:spPr bwMode="auto">
          <a:xfrm>
            <a:off x="1692275" y="61658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0000FF"/>
                </a:solidFill>
              </a:rPr>
              <a:t>1</a:t>
            </a:r>
            <a:endParaRPr lang="ru-RU" sz="2400" i="0">
              <a:solidFill>
                <a:srgbClr val="0000FF"/>
              </a:solidFill>
            </a:endParaRPr>
          </a:p>
        </p:txBody>
      </p:sp>
      <p:sp>
        <p:nvSpPr>
          <p:cNvPr id="24643" name="Rectangle 67"/>
          <p:cNvSpPr>
            <a:spLocks noChangeArrowheads="1"/>
          </p:cNvSpPr>
          <p:nvPr/>
        </p:nvSpPr>
        <p:spPr bwMode="auto">
          <a:xfrm>
            <a:off x="2339975" y="61658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0000FF"/>
                </a:solidFill>
              </a:rPr>
              <a:t>2</a:t>
            </a:r>
            <a:endParaRPr lang="ru-RU" sz="2400" i="0">
              <a:solidFill>
                <a:srgbClr val="0000FF"/>
              </a:solidFill>
            </a:endParaRPr>
          </a:p>
        </p:txBody>
      </p:sp>
      <p:sp>
        <p:nvSpPr>
          <p:cNvPr id="24644" name="Rectangle 68"/>
          <p:cNvSpPr>
            <a:spLocks noChangeArrowheads="1"/>
          </p:cNvSpPr>
          <p:nvPr/>
        </p:nvSpPr>
        <p:spPr bwMode="auto">
          <a:xfrm>
            <a:off x="2987675" y="61658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0000FF"/>
                </a:solidFill>
              </a:rPr>
              <a:t>3</a:t>
            </a:r>
            <a:endParaRPr lang="ru-RU" sz="2400" i="0">
              <a:solidFill>
                <a:srgbClr val="0000FF"/>
              </a:solidFill>
            </a:endParaRPr>
          </a:p>
        </p:txBody>
      </p:sp>
      <p:sp>
        <p:nvSpPr>
          <p:cNvPr id="24645" name="Rectangle 69"/>
          <p:cNvSpPr>
            <a:spLocks noChangeArrowheads="1"/>
          </p:cNvSpPr>
          <p:nvPr/>
        </p:nvSpPr>
        <p:spPr bwMode="auto">
          <a:xfrm>
            <a:off x="3635375" y="61658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>
                <a:solidFill>
                  <a:srgbClr val="0000FF"/>
                </a:solidFill>
              </a:rPr>
              <a:t>4</a:t>
            </a:r>
            <a:endParaRPr lang="ru-RU" sz="2400" i="0">
              <a:solidFill>
                <a:srgbClr val="0000FF"/>
              </a:solidFill>
            </a:endParaRPr>
          </a:p>
        </p:txBody>
      </p:sp>
      <p:sp>
        <p:nvSpPr>
          <p:cNvPr id="24647" name="Line 71"/>
          <p:cNvSpPr>
            <a:spLocks noChangeShapeType="1"/>
          </p:cNvSpPr>
          <p:nvPr/>
        </p:nvSpPr>
        <p:spPr bwMode="auto">
          <a:xfrm flipH="1">
            <a:off x="1042988" y="558958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48" name="Line 72"/>
          <p:cNvSpPr>
            <a:spLocks noChangeShapeType="1"/>
          </p:cNvSpPr>
          <p:nvPr/>
        </p:nvSpPr>
        <p:spPr bwMode="auto">
          <a:xfrm flipH="1">
            <a:off x="1042988" y="508476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49" name="Line 73"/>
          <p:cNvSpPr>
            <a:spLocks noChangeShapeType="1"/>
          </p:cNvSpPr>
          <p:nvPr/>
        </p:nvSpPr>
        <p:spPr bwMode="auto">
          <a:xfrm flipH="1" flipV="1">
            <a:off x="1835150" y="60213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50" name="Line 74"/>
          <p:cNvSpPr>
            <a:spLocks noChangeShapeType="1"/>
          </p:cNvSpPr>
          <p:nvPr/>
        </p:nvSpPr>
        <p:spPr bwMode="auto">
          <a:xfrm flipH="1">
            <a:off x="1042988" y="4076700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51" name="Line 75"/>
          <p:cNvSpPr>
            <a:spLocks noChangeShapeType="1"/>
          </p:cNvSpPr>
          <p:nvPr/>
        </p:nvSpPr>
        <p:spPr bwMode="auto">
          <a:xfrm flipH="1">
            <a:off x="1042988" y="4581525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52" name="Line 76"/>
          <p:cNvSpPr>
            <a:spLocks noChangeShapeType="1"/>
          </p:cNvSpPr>
          <p:nvPr/>
        </p:nvSpPr>
        <p:spPr bwMode="auto">
          <a:xfrm flipH="1" flipV="1">
            <a:off x="2484438" y="60213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53" name="Line 77"/>
          <p:cNvSpPr>
            <a:spLocks noChangeShapeType="1"/>
          </p:cNvSpPr>
          <p:nvPr/>
        </p:nvSpPr>
        <p:spPr bwMode="auto">
          <a:xfrm flipH="1" flipV="1">
            <a:off x="3132138" y="60213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54" name="Line 78"/>
          <p:cNvSpPr>
            <a:spLocks noChangeShapeType="1"/>
          </p:cNvSpPr>
          <p:nvPr/>
        </p:nvSpPr>
        <p:spPr bwMode="auto">
          <a:xfrm flipH="1" flipV="1">
            <a:off x="3851275" y="60213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655" name="Text Box 79"/>
          <p:cNvSpPr txBox="1">
            <a:spLocks noChangeArrowheads="1"/>
          </p:cNvSpPr>
          <p:nvPr/>
        </p:nvSpPr>
        <p:spPr bwMode="auto">
          <a:xfrm>
            <a:off x="4787900" y="4724400"/>
            <a:ext cx="4152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C0000"/>
                </a:solidFill>
              </a:rPr>
              <a:t>Линейная зависимость или</a:t>
            </a:r>
          </a:p>
          <a:p>
            <a:r>
              <a:rPr lang="ru-RU" sz="2400">
                <a:solidFill>
                  <a:srgbClr val="CC0000"/>
                </a:solidFill>
              </a:rPr>
              <a:t>прямая пропорциональность</a:t>
            </a:r>
          </a:p>
        </p:txBody>
      </p:sp>
      <p:sp>
        <p:nvSpPr>
          <p:cNvPr id="24656" name="Rectangle 80"/>
          <p:cNvSpPr>
            <a:spLocks noChangeArrowheads="1"/>
          </p:cNvSpPr>
          <p:nvPr/>
        </p:nvSpPr>
        <p:spPr bwMode="auto">
          <a:xfrm>
            <a:off x="2843213" y="2205038"/>
            <a:ext cx="1181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600">
                <a:solidFill>
                  <a:srgbClr val="FF0000"/>
                </a:solidFill>
              </a:rPr>
              <a:t>I</a:t>
            </a:r>
            <a:r>
              <a:rPr lang="ru-RU" sz="3600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rgbClr val="FF0000"/>
                </a:solidFill>
              </a:rPr>
              <a:t>~</a:t>
            </a:r>
            <a:r>
              <a:rPr lang="ru-RU" sz="3600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24657" name="Rectangle 81"/>
          <p:cNvSpPr>
            <a:spLocks noChangeArrowheads="1"/>
          </p:cNvSpPr>
          <p:nvPr/>
        </p:nvSpPr>
        <p:spPr bwMode="auto">
          <a:xfrm>
            <a:off x="2843213" y="2133600"/>
            <a:ext cx="1223962" cy="914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4659" name="Group 83"/>
          <p:cNvGraphicFramePr>
            <a:graphicFrameLocks noGrp="1"/>
          </p:cNvGraphicFramePr>
          <p:nvPr>
            <p:ph sz="half" idx="2"/>
          </p:nvPr>
        </p:nvGraphicFramePr>
        <p:xfrm>
          <a:off x="4572000" y="2349500"/>
          <a:ext cx="4038600" cy="175736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77" name="Text Box 101"/>
          <p:cNvSpPr txBox="1">
            <a:spLocks noChangeArrowheads="1"/>
          </p:cNvSpPr>
          <p:nvPr/>
        </p:nvSpPr>
        <p:spPr bwMode="auto">
          <a:xfrm>
            <a:off x="5651500" y="2349500"/>
            <a:ext cx="598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ru-RU"/>
              <a:t>В</a:t>
            </a:r>
          </a:p>
        </p:txBody>
      </p:sp>
      <p:sp>
        <p:nvSpPr>
          <p:cNvPr id="24678" name="Text Box 102"/>
          <p:cNvSpPr txBox="1">
            <a:spLocks noChangeArrowheads="1"/>
          </p:cNvSpPr>
          <p:nvPr/>
        </p:nvSpPr>
        <p:spPr bwMode="auto">
          <a:xfrm>
            <a:off x="5651500" y="3213100"/>
            <a:ext cx="954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0,4 А</a:t>
            </a:r>
          </a:p>
        </p:txBody>
      </p:sp>
      <p:sp>
        <p:nvSpPr>
          <p:cNvPr id="24679" name="Text Box 103"/>
          <p:cNvSpPr txBox="1">
            <a:spLocks noChangeArrowheads="1"/>
          </p:cNvSpPr>
          <p:nvPr/>
        </p:nvSpPr>
        <p:spPr bwMode="auto">
          <a:xfrm>
            <a:off x="6804025" y="2349500"/>
            <a:ext cx="598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3В</a:t>
            </a:r>
          </a:p>
        </p:txBody>
      </p:sp>
      <p:sp>
        <p:nvSpPr>
          <p:cNvPr id="24680" name="Text Box 104"/>
          <p:cNvSpPr txBox="1">
            <a:spLocks noChangeArrowheads="1"/>
          </p:cNvSpPr>
          <p:nvPr/>
        </p:nvSpPr>
        <p:spPr bwMode="auto">
          <a:xfrm>
            <a:off x="6588125" y="3213100"/>
            <a:ext cx="954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0,6 А</a:t>
            </a:r>
          </a:p>
        </p:txBody>
      </p:sp>
      <p:sp>
        <p:nvSpPr>
          <p:cNvPr id="24681" name="Text Box 105"/>
          <p:cNvSpPr txBox="1">
            <a:spLocks noChangeArrowheads="1"/>
          </p:cNvSpPr>
          <p:nvPr/>
        </p:nvSpPr>
        <p:spPr bwMode="auto">
          <a:xfrm>
            <a:off x="7812088" y="2349500"/>
            <a:ext cx="598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4В</a:t>
            </a:r>
          </a:p>
        </p:txBody>
      </p:sp>
      <p:sp>
        <p:nvSpPr>
          <p:cNvPr id="24682" name="Text Box 106"/>
          <p:cNvSpPr txBox="1">
            <a:spLocks noChangeArrowheads="1"/>
          </p:cNvSpPr>
          <p:nvPr/>
        </p:nvSpPr>
        <p:spPr bwMode="auto">
          <a:xfrm>
            <a:off x="7667625" y="3213100"/>
            <a:ext cx="954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0,8 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4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4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4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4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4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4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3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4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0" grpId="0" animBg="1"/>
      <p:bldP spid="24581" grpId="0" animBg="1"/>
      <p:bldP spid="24582" grpId="0" animBg="1"/>
      <p:bldP spid="24600" grpId="0"/>
      <p:bldP spid="24603" grpId="0" animBg="1"/>
      <p:bldP spid="24604" grpId="0" animBg="1"/>
      <p:bldP spid="24606" grpId="0" animBg="1"/>
      <p:bldP spid="24607" grpId="0" animBg="1"/>
      <p:bldP spid="24608" grpId="0"/>
      <p:bldP spid="24635" grpId="0"/>
      <p:bldP spid="24636" grpId="0"/>
      <p:bldP spid="24637" grpId="0"/>
      <p:bldP spid="24638" grpId="0" animBg="1"/>
      <p:bldP spid="24639" grpId="0" animBg="1"/>
      <p:bldP spid="24640" grpId="0"/>
      <p:bldP spid="24641" grpId="0"/>
      <p:bldP spid="24642" grpId="0"/>
      <p:bldP spid="24643" grpId="0"/>
      <p:bldP spid="24644" grpId="0"/>
      <p:bldP spid="24647" grpId="0" animBg="1"/>
      <p:bldP spid="24648" grpId="0" animBg="1"/>
      <p:bldP spid="24649" grpId="0" animBg="1"/>
      <p:bldP spid="24650" grpId="0" animBg="1"/>
      <p:bldP spid="24651" grpId="0" animBg="1"/>
      <p:bldP spid="24652" grpId="0" animBg="1"/>
      <p:bldP spid="24653" grpId="0" animBg="1"/>
      <p:bldP spid="24654" grpId="0" animBg="1"/>
      <p:bldP spid="24655" grpId="0"/>
      <p:bldP spid="24656" grpId="0"/>
      <p:bldP spid="24657" grpId="0" animBg="1"/>
      <p:bldP spid="24677" grpId="0"/>
      <p:bldP spid="24678" grpId="0"/>
      <p:bldP spid="24679" grpId="0"/>
      <p:bldP spid="24680" grpId="0"/>
      <p:bldP spid="24681" grpId="0"/>
      <p:bldP spid="246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686800" cy="1143000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0000FF"/>
                </a:solidFill>
                <a:latin typeface="Times New Roman" pitchFamily="18" charset="0"/>
              </a:rPr>
              <a:t>2. Зависимость силы тока от сопротивления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8964612" cy="676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</a:rPr>
              <a:t>Сила тока  обратно пропорциональна сопротивлению</a:t>
            </a:r>
          </a:p>
          <a:p>
            <a:pPr eaLnBrk="1" hangingPunct="1">
              <a:buFontTx/>
              <a:buNone/>
            </a:pPr>
            <a:endParaRPr lang="en-US" sz="2800" b="1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800" b="1" i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 flipV="1">
            <a:off x="1547813" y="3500438"/>
            <a:ext cx="0" cy="2449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1547813" y="5949950"/>
            <a:ext cx="3024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1042988" y="30686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>
                <a:solidFill>
                  <a:srgbClr val="0000FF"/>
                </a:solidFill>
              </a:rPr>
              <a:t>I</a:t>
            </a:r>
            <a:r>
              <a:rPr lang="ru-RU">
                <a:solidFill>
                  <a:srgbClr val="0000FF"/>
                </a:solidFill>
              </a:rPr>
              <a:t>,А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4140200" y="5445125"/>
            <a:ext cx="1009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R</a:t>
            </a:r>
            <a:r>
              <a:rPr lang="ru-RU">
                <a:solidFill>
                  <a:srgbClr val="0000FF"/>
                </a:solidFill>
              </a:rPr>
              <a:t>,Ом</a:t>
            </a:r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1476375" y="5445125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 flipV="1">
            <a:off x="2051050" y="4076700"/>
            <a:ext cx="0" cy="18732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1619250" y="49418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V="1">
            <a:off x="2555875" y="494188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1547813" y="40767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 flipV="1">
            <a:off x="3492500" y="54451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79" name="Arc 31"/>
          <p:cNvSpPr>
            <a:spLocks/>
          </p:cNvSpPr>
          <p:nvPr/>
        </p:nvSpPr>
        <p:spPr bwMode="auto">
          <a:xfrm rot="-10254825">
            <a:off x="1916113" y="3640138"/>
            <a:ext cx="2195512" cy="1803400"/>
          </a:xfrm>
          <a:custGeom>
            <a:avLst/>
            <a:gdLst>
              <a:gd name="T0" fmla="*/ 134396769 w 20661"/>
              <a:gd name="T1" fmla="*/ 0 h 21600"/>
              <a:gd name="T2" fmla="*/ 2147483647 w 20661"/>
              <a:gd name="T3" fmla="*/ 2147483647 h 21600"/>
              <a:gd name="T4" fmla="*/ 0 w 20661"/>
              <a:gd name="T5" fmla="*/ 2147483647 h 21600"/>
              <a:gd name="T6" fmla="*/ 0 60000 65536"/>
              <a:gd name="T7" fmla="*/ 0 60000 65536"/>
              <a:gd name="T8" fmla="*/ 0 60000 65536"/>
              <a:gd name="T9" fmla="*/ 0 w 20661"/>
              <a:gd name="T10" fmla="*/ 0 h 21600"/>
              <a:gd name="T11" fmla="*/ 20661 w 2066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61" h="21600" fill="none" extrusionOk="0">
                <a:moveTo>
                  <a:pt x="111" y="0"/>
                </a:moveTo>
                <a:cubicBezTo>
                  <a:pt x="9572" y="49"/>
                  <a:pt x="17900" y="6249"/>
                  <a:pt x="20660" y="15299"/>
                </a:cubicBezTo>
              </a:path>
              <a:path w="20661" h="21600" stroke="0" extrusionOk="0">
                <a:moveTo>
                  <a:pt x="111" y="0"/>
                </a:moveTo>
                <a:cubicBezTo>
                  <a:pt x="9572" y="49"/>
                  <a:pt x="17900" y="6249"/>
                  <a:pt x="20660" y="1529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1116013" y="51577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7688" name="Rectangle 40"/>
          <p:cNvSpPr>
            <a:spLocks noChangeArrowheads="1"/>
          </p:cNvSpPr>
          <p:nvPr/>
        </p:nvSpPr>
        <p:spPr bwMode="auto">
          <a:xfrm>
            <a:off x="4664075" y="5876925"/>
            <a:ext cx="4479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C0000"/>
                </a:solidFill>
              </a:rPr>
              <a:t>График – ветвь гиперболы</a:t>
            </a:r>
          </a:p>
          <a:p>
            <a:r>
              <a:rPr lang="ru-RU" sz="2400">
                <a:solidFill>
                  <a:srgbClr val="CC0000"/>
                </a:solidFill>
              </a:rPr>
              <a:t>обратная пропорциональность</a:t>
            </a: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4787900" y="2565400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R</a:t>
            </a:r>
            <a:endParaRPr lang="ru-RU" sz="3200">
              <a:solidFill>
                <a:srgbClr val="FF0000"/>
              </a:solidFill>
            </a:endParaRPr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>
            <a:off x="4356100" y="2276475"/>
            <a:ext cx="444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~</a:t>
            </a:r>
            <a:endParaRPr lang="ru-RU" sz="3600">
              <a:solidFill>
                <a:srgbClr val="FF0000"/>
              </a:solidFill>
            </a:endParaRPr>
          </a:p>
        </p:txBody>
      </p:sp>
      <p:sp>
        <p:nvSpPr>
          <p:cNvPr id="27694" name="Rectangle 46"/>
          <p:cNvSpPr>
            <a:spLocks noChangeArrowheads="1"/>
          </p:cNvSpPr>
          <p:nvPr/>
        </p:nvSpPr>
        <p:spPr bwMode="auto">
          <a:xfrm>
            <a:off x="4067175" y="2349500"/>
            <a:ext cx="342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</a:t>
            </a:r>
            <a:endParaRPr lang="ru-RU" sz="3200">
              <a:solidFill>
                <a:srgbClr val="FF0000"/>
              </a:solidFill>
            </a:endParaRPr>
          </a:p>
        </p:txBody>
      </p:sp>
      <p:sp>
        <p:nvSpPr>
          <p:cNvPr id="27695" name="Text Box 47"/>
          <p:cNvSpPr txBox="1">
            <a:spLocks noChangeArrowheads="1"/>
          </p:cNvSpPr>
          <p:nvPr/>
        </p:nvSpPr>
        <p:spPr bwMode="auto">
          <a:xfrm>
            <a:off x="4859338" y="2060575"/>
            <a:ext cx="387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1</a:t>
            </a:r>
            <a:endParaRPr lang="ru-RU" sz="3200">
              <a:solidFill>
                <a:srgbClr val="FF0000"/>
              </a:solidFill>
            </a:endParaRPr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4859338" y="2636838"/>
            <a:ext cx="3603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97" name="Rectangle 49"/>
          <p:cNvSpPr>
            <a:spLocks noChangeArrowheads="1"/>
          </p:cNvSpPr>
          <p:nvPr/>
        </p:nvSpPr>
        <p:spPr bwMode="auto">
          <a:xfrm>
            <a:off x="4067175" y="2133600"/>
            <a:ext cx="1368425" cy="914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7718" name="Group 70"/>
          <p:cNvGraphicFramePr>
            <a:graphicFrameLocks noGrp="1"/>
          </p:cNvGraphicFramePr>
          <p:nvPr>
            <p:ph sz="half" idx="2"/>
          </p:nvPr>
        </p:nvGraphicFramePr>
        <p:xfrm>
          <a:off x="4716463" y="3357563"/>
          <a:ext cx="4038600" cy="2112963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8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</a:t>
                      </a: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19" name="Line 71"/>
          <p:cNvSpPr>
            <a:spLocks noChangeShapeType="1"/>
          </p:cNvSpPr>
          <p:nvPr/>
        </p:nvSpPr>
        <p:spPr bwMode="auto">
          <a:xfrm>
            <a:off x="4716463" y="4797425"/>
            <a:ext cx="403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20" name="Text Box 72"/>
          <p:cNvSpPr txBox="1">
            <a:spLocks noChangeArrowheads="1"/>
          </p:cNvSpPr>
          <p:nvPr/>
        </p:nvSpPr>
        <p:spPr bwMode="auto">
          <a:xfrm>
            <a:off x="4716463" y="4221163"/>
            <a:ext cx="1098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</a:t>
            </a:r>
            <a:r>
              <a:rPr lang="ru-RU"/>
              <a:t>, Ом</a:t>
            </a:r>
          </a:p>
        </p:txBody>
      </p:sp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5724525" y="4221163"/>
            <a:ext cx="950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 Ом</a:t>
            </a:r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6732588" y="4221163"/>
            <a:ext cx="950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 Ом</a:t>
            </a:r>
          </a:p>
        </p:txBody>
      </p:sp>
      <p:sp>
        <p:nvSpPr>
          <p:cNvPr id="27723" name="Text Box 75"/>
          <p:cNvSpPr txBox="1">
            <a:spLocks noChangeArrowheads="1"/>
          </p:cNvSpPr>
          <p:nvPr/>
        </p:nvSpPr>
        <p:spPr bwMode="auto">
          <a:xfrm>
            <a:off x="7740650" y="4221163"/>
            <a:ext cx="9509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 Ом</a:t>
            </a:r>
          </a:p>
        </p:txBody>
      </p:sp>
      <p:sp>
        <p:nvSpPr>
          <p:cNvPr id="27724" name="Text Box 76"/>
          <p:cNvSpPr txBox="1">
            <a:spLocks noChangeArrowheads="1"/>
          </p:cNvSpPr>
          <p:nvPr/>
        </p:nvSpPr>
        <p:spPr bwMode="auto">
          <a:xfrm>
            <a:off x="5867400" y="3357563"/>
            <a:ext cx="687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 В</a:t>
            </a:r>
          </a:p>
        </p:txBody>
      </p:sp>
      <p:sp>
        <p:nvSpPr>
          <p:cNvPr id="27725" name="Text Box 77"/>
          <p:cNvSpPr txBox="1">
            <a:spLocks noChangeArrowheads="1"/>
          </p:cNvSpPr>
          <p:nvPr/>
        </p:nvSpPr>
        <p:spPr bwMode="auto">
          <a:xfrm>
            <a:off x="6877050" y="3357563"/>
            <a:ext cx="687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 В</a:t>
            </a:r>
          </a:p>
        </p:txBody>
      </p:sp>
      <p:sp>
        <p:nvSpPr>
          <p:cNvPr id="27726" name="Text Box 78"/>
          <p:cNvSpPr txBox="1">
            <a:spLocks noChangeArrowheads="1"/>
          </p:cNvSpPr>
          <p:nvPr/>
        </p:nvSpPr>
        <p:spPr bwMode="auto">
          <a:xfrm>
            <a:off x="7885113" y="3357563"/>
            <a:ext cx="687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 В</a:t>
            </a:r>
          </a:p>
        </p:txBody>
      </p:sp>
      <p:sp>
        <p:nvSpPr>
          <p:cNvPr id="27728" name="Text Box 80"/>
          <p:cNvSpPr txBox="1">
            <a:spLocks noChangeArrowheads="1"/>
          </p:cNvSpPr>
          <p:nvPr/>
        </p:nvSpPr>
        <p:spPr bwMode="auto">
          <a:xfrm>
            <a:off x="5940425" y="4868863"/>
            <a:ext cx="687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 А</a:t>
            </a:r>
          </a:p>
        </p:txBody>
      </p:sp>
      <p:sp>
        <p:nvSpPr>
          <p:cNvPr id="27729" name="Text Box 81"/>
          <p:cNvSpPr txBox="1">
            <a:spLocks noChangeArrowheads="1"/>
          </p:cNvSpPr>
          <p:nvPr/>
        </p:nvSpPr>
        <p:spPr bwMode="auto">
          <a:xfrm>
            <a:off x="6877050" y="4868863"/>
            <a:ext cx="687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 А</a:t>
            </a:r>
          </a:p>
        </p:txBody>
      </p:sp>
      <p:sp>
        <p:nvSpPr>
          <p:cNvPr id="27730" name="Text Box 82"/>
          <p:cNvSpPr txBox="1">
            <a:spLocks noChangeArrowheads="1"/>
          </p:cNvSpPr>
          <p:nvPr/>
        </p:nvSpPr>
        <p:spPr bwMode="auto">
          <a:xfrm>
            <a:off x="7885113" y="4868863"/>
            <a:ext cx="687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 А</a:t>
            </a:r>
          </a:p>
        </p:txBody>
      </p:sp>
      <p:sp>
        <p:nvSpPr>
          <p:cNvPr id="27731" name="Line 83"/>
          <p:cNvSpPr>
            <a:spLocks noChangeShapeType="1"/>
          </p:cNvSpPr>
          <p:nvPr/>
        </p:nvSpPr>
        <p:spPr bwMode="auto">
          <a:xfrm>
            <a:off x="2051050" y="587692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32" name="Line 84"/>
          <p:cNvSpPr>
            <a:spLocks noChangeShapeType="1"/>
          </p:cNvSpPr>
          <p:nvPr/>
        </p:nvSpPr>
        <p:spPr bwMode="auto">
          <a:xfrm>
            <a:off x="2555875" y="587692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33" name="Line 85"/>
          <p:cNvSpPr>
            <a:spLocks noChangeShapeType="1"/>
          </p:cNvSpPr>
          <p:nvPr/>
        </p:nvSpPr>
        <p:spPr bwMode="auto">
          <a:xfrm>
            <a:off x="3492500" y="587692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34" name="Line 86"/>
          <p:cNvSpPr>
            <a:spLocks noChangeShapeType="1"/>
          </p:cNvSpPr>
          <p:nvPr/>
        </p:nvSpPr>
        <p:spPr bwMode="auto">
          <a:xfrm>
            <a:off x="1476375" y="5445125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35" name="Line 87"/>
          <p:cNvSpPr>
            <a:spLocks noChangeShapeType="1"/>
          </p:cNvSpPr>
          <p:nvPr/>
        </p:nvSpPr>
        <p:spPr bwMode="auto">
          <a:xfrm>
            <a:off x="1476375" y="4941888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36" name="Line 88"/>
          <p:cNvSpPr>
            <a:spLocks noChangeShapeType="1"/>
          </p:cNvSpPr>
          <p:nvPr/>
        </p:nvSpPr>
        <p:spPr bwMode="auto">
          <a:xfrm>
            <a:off x="1476375" y="4508500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37" name="Rectangle 89"/>
          <p:cNvSpPr>
            <a:spLocks noChangeArrowheads="1"/>
          </p:cNvSpPr>
          <p:nvPr/>
        </p:nvSpPr>
        <p:spPr bwMode="auto">
          <a:xfrm>
            <a:off x="1116013" y="37893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7738" name="Rectangle 90"/>
          <p:cNvSpPr>
            <a:spLocks noChangeArrowheads="1"/>
          </p:cNvSpPr>
          <p:nvPr/>
        </p:nvSpPr>
        <p:spPr bwMode="auto">
          <a:xfrm>
            <a:off x="1116013" y="46529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7739" name="Rectangle 91"/>
          <p:cNvSpPr>
            <a:spLocks noChangeArrowheads="1"/>
          </p:cNvSpPr>
          <p:nvPr/>
        </p:nvSpPr>
        <p:spPr bwMode="auto">
          <a:xfrm>
            <a:off x="2339975" y="59499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7740" name="Rectangle 92"/>
          <p:cNvSpPr>
            <a:spLocks noChangeArrowheads="1"/>
          </p:cNvSpPr>
          <p:nvPr/>
        </p:nvSpPr>
        <p:spPr bwMode="auto">
          <a:xfrm>
            <a:off x="3276600" y="59499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7741" name="Rectangle 93"/>
          <p:cNvSpPr>
            <a:spLocks noChangeArrowheads="1"/>
          </p:cNvSpPr>
          <p:nvPr/>
        </p:nvSpPr>
        <p:spPr bwMode="auto">
          <a:xfrm>
            <a:off x="1835150" y="59499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7742" name="Rectangle 94"/>
          <p:cNvSpPr>
            <a:spLocks noChangeArrowheads="1"/>
          </p:cNvSpPr>
          <p:nvPr/>
        </p:nvSpPr>
        <p:spPr bwMode="auto">
          <a:xfrm>
            <a:off x="1331913" y="58769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7743" name="Line 95"/>
          <p:cNvSpPr>
            <a:spLocks noChangeShapeType="1"/>
          </p:cNvSpPr>
          <p:nvPr/>
        </p:nvSpPr>
        <p:spPr bwMode="auto">
          <a:xfrm>
            <a:off x="1476375" y="4076700"/>
            <a:ext cx="142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44" name="Line 96"/>
          <p:cNvSpPr>
            <a:spLocks noChangeShapeType="1"/>
          </p:cNvSpPr>
          <p:nvPr/>
        </p:nvSpPr>
        <p:spPr bwMode="auto">
          <a:xfrm>
            <a:off x="3059113" y="587692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745" name="Text Box 97"/>
          <p:cNvSpPr txBox="1">
            <a:spLocks noChangeArrowheads="1"/>
          </p:cNvSpPr>
          <p:nvPr/>
        </p:nvSpPr>
        <p:spPr bwMode="auto">
          <a:xfrm>
            <a:off x="2339975" y="36957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U - const</a:t>
            </a:r>
            <a:endParaRPr lang="ru-RU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7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7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7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7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7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7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7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2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7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2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27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7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69" grpId="0" animBg="1"/>
      <p:bldP spid="27670" grpId="0" animBg="1"/>
      <p:bldP spid="27671" grpId="0"/>
      <p:bldP spid="27672" grpId="0"/>
      <p:bldP spid="27673" grpId="0" animBg="1"/>
      <p:bldP spid="27674" grpId="0" animBg="1"/>
      <p:bldP spid="27675" grpId="0" animBg="1"/>
      <p:bldP spid="27676" grpId="0" animBg="1"/>
      <p:bldP spid="27677" grpId="0" animBg="1"/>
      <p:bldP spid="27678" grpId="0" animBg="1"/>
      <p:bldP spid="27679" grpId="0" animBg="1"/>
      <p:bldP spid="27683" grpId="0"/>
      <p:bldP spid="27688" grpId="0"/>
      <p:bldP spid="27692" grpId="0"/>
      <p:bldP spid="27693" grpId="0"/>
      <p:bldP spid="27694" grpId="0"/>
      <p:bldP spid="27695" grpId="0"/>
      <p:bldP spid="27696" grpId="0" animBg="1"/>
      <p:bldP spid="27697" grpId="0" animBg="1"/>
      <p:bldP spid="27719" grpId="0" animBg="1"/>
      <p:bldP spid="27720" grpId="0"/>
      <p:bldP spid="27721" grpId="0"/>
      <p:bldP spid="27722" grpId="0"/>
      <p:bldP spid="27723" grpId="0"/>
      <p:bldP spid="27724" grpId="0"/>
      <p:bldP spid="27725" grpId="0"/>
      <p:bldP spid="27728" grpId="0"/>
      <p:bldP spid="27729" grpId="0"/>
      <p:bldP spid="27730" grpId="0"/>
      <p:bldP spid="27731" grpId="0" animBg="1"/>
      <p:bldP spid="27732" grpId="0" animBg="1"/>
      <p:bldP spid="27733" grpId="0" animBg="1"/>
      <p:bldP spid="27734" grpId="0" animBg="1"/>
      <p:bldP spid="27735" grpId="0" animBg="1"/>
      <p:bldP spid="27736" grpId="0" animBg="1"/>
      <p:bldP spid="27737" grpId="0"/>
      <p:bldP spid="27738" grpId="0"/>
      <p:bldP spid="27739" grpId="0"/>
      <p:bldP spid="27740" grpId="0"/>
      <p:bldP spid="27741" grpId="0"/>
      <p:bldP spid="27742" grpId="0"/>
      <p:bldP spid="27743" grpId="0" animBg="1"/>
      <p:bldP spid="27744" grpId="0" animBg="1"/>
      <p:bldP spid="277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132138" y="333375"/>
            <a:ext cx="5111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>
                <a:solidFill>
                  <a:srgbClr val="0000FF"/>
                </a:solidFill>
              </a:rPr>
              <a:t>1 . </a:t>
            </a:r>
            <a:r>
              <a:rPr lang="en-US" sz="3200">
                <a:solidFill>
                  <a:srgbClr val="FF0000"/>
                </a:solidFill>
              </a:rPr>
              <a:t>I </a:t>
            </a:r>
            <a:r>
              <a:rPr lang="en-US" sz="3200">
                <a:solidFill>
                  <a:srgbClr val="FF0000"/>
                </a:solidFill>
                <a:cs typeface="Times New Roman" pitchFamily="18" charset="0"/>
              </a:rPr>
              <a:t>~ U – </a:t>
            </a:r>
            <a:r>
              <a:rPr lang="ru-RU" sz="3200">
                <a:solidFill>
                  <a:srgbClr val="FF0000"/>
                </a:solidFill>
                <a:cs typeface="Times New Roman" pitchFamily="18" charset="0"/>
              </a:rPr>
              <a:t>прямая зав - ть</a:t>
            </a:r>
            <a:endParaRPr lang="en-US" sz="320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095625" y="981075"/>
            <a:ext cx="60483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rgbClr val="0000FF"/>
                </a:solidFill>
              </a:rPr>
              <a:t>2</a:t>
            </a:r>
            <a:r>
              <a:rPr lang="ru-RU" sz="3200">
                <a:solidFill>
                  <a:srgbClr val="0000FF"/>
                </a:solidFill>
              </a:rPr>
              <a:t> . </a:t>
            </a:r>
            <a:r>
              <a:rPr lang="en-US" sz="3200">
                <a:solidFill>
                  <a:srgbClr val="FF0000"/>
                </a:solidFill>
              </a:rPr>
              <a:t>I </a:t>
            </a:r>
            <a:r>
              <a:rPr lang="en-US" sz="3200">
                <a:solidFill>
                  <a:srgbClr val="FF0000"/>
                </a:solidFill>
                <a:cs typeface="Times New Roman" pitchFamily="18" charset="0"/>
              </a:rPr>
              <a:t>~ 1/R</a:t>
            </a:r>
            <a:r>
              <a:rPr lang="ru-RU" sz="3200">
                <a:solidFill>
                  <a:srgbClr val="FF0000"/>
                </a:solidFill>
                <a:cs typeface="Times New Roman" pitchFamily="18" charset="0"/>
              </a:rPr>
              <a:t> – обратная зав - ть</a:t>
            </a:r>
            <a:endParaRPr lang="en-US" sz="320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26637" name="Picture 13" descr="Картинка 26 из 28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33375"/>
            <a:ext cx="24447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3644900"/>
            <a:ext cx="30416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2400" i="0">
                <a:solidFill>
                  <a:srgbClr val="CC0000"/>
                </a:solidFill>
              </a:rPr>
              <a:t>Георг Симон Ом (1789–1854)</a:t>
            </a:r>
            <a:br>
              <a:rPr lang="ru-RU" sz="2400" i="0">
                <a:solidFill>
                  <a:srgbClr val="CC0000"/>
                </a:solidFill>
              </a:rPr>
            </a:br>
            <a:endParaRPr lang="ru-RU" sz="2400" i="0">
              <a:solidFill>
                <a:srgbClr val="CC0000"/>
              </a:solidFill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132138" y="1916113"/>
            <a:ext cx="5472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0">
                <a:solidFill>
                  <a:srgbClr val="CC0000"/>
                </a:solidFill>
              </a:rPr>
              <a:t>Закон Ома для участка цепи</a:t>
            </a:r>
          </a:p>
        </p:txBody>
      </p:sp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5076825" y="2636838"/>
          <a:ext cx="1728788" cy="1625600"/>
        </p:xfrm>
        <a:graphic>
          <a:graphicData uri="http://schemas.openxmlformats.org/presentationml/2006/ole">
            <p:oleObj spid="_x0000_s6146" name="Формула" r:id="rId5" imgW="419040" imgH="393480" progId="Equation.3">
              <p:embed/>
            </p:oleObj>
          </a:graphicData>
        </a:graphic>
      </p:graphicFrame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7235825" y="3789363"/>
            <a:ext cx="1470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1827 год</a:t>
            </a:r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4581525"/>
            <a:ext cx="9217025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>
                <a:solidFill>
                  <a:srgbClr val="CC0000"/>
                </a:solidFill>
              </a:rPr>
              <a:t>   </a:t>
            </a:r>
            <a:r>
              <a:rPr lang="ru-RU" u="sng">
                <a:solidFill>
                  <a:srgbClr val="CC0000"/>
                </a:solidFill>
              </a:rPr>
              <a:t>Формулировка:</a:t>
            </a:r>
          </a:p>
          <a:p>
            <a:pPr marL="342900" indent="-342900">
              <a:spcBef>
                <a:spcPct val="20000"/>
              </a:spcBef>
            </a:pPr>
            <a:r>
              <a:rPr lang="ru-RU" i="0">
                <a:solidFill>
                  <a:srgbClr val="0000FF"/>
                </a:solidFill>
              </a:rPr>
              <a:t>    Сила тока в участке цепи прямо пропорциональна напряжению на концах этого участка и обратно пропорциональна его сопротивлению.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3" grpId="0"/>
      <p:bldP spid="26638" grpId="0"/>
      <p:bldP spid="26639" grpId="0"/>
      <p:bldP spid="26641" grpId="0"/>
      <p:bldP spid="266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708400" y="404813"/>
          <a:ext cx="1728788" cy="1625600"/>
        </p:xfrm>
        <a:graphic>
          <a:graphicData uri="http://schemas.openxmlformats.org/presentationml/2006/ole">
            <p:oleObj spid="_x0000_s7170" name="Формула" r:id="rId3" imgW="419040" imgH="393480" progId="Equation.3">
              <p:embed/>
            </p:oleObj>
          </a:graphicData>
        </a:graphic>
      </p:graphicFrame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2987675" y="1989138"/>
            <a:ext cx="1295400" cy="9366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5219700" y="1989138"/>
            <a:ext cx="1223963" cy="9366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5651500" y="2924175"/>
          <a:ext cx="1833563" cy="1625600"/>
        </p:xfrm>
        <a:graphic>
          <a:graphicData uri="http://schemas.openxmlformats.org/presentationml/2006/ole">
            <p:oleObj spid="_x0000_s7171" name="Формула" r:id="rId4" imgW="444240" imgH="393480" progId="Equation.3">
              <p:embed/>
            </p:oleObj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1116013" y="3141663"/>
          <a:ext cx="2357437" cy="733425"/>
        </p:xfrm>
        <a:graphic>
          <a:graphicData uri="http://schemas.openxmlformats.org/presentationml/2006/ole">
            <p:oleObj spid="_x0000_s7172" name="Формула" r:id="rId5" imgW="571320" imgH="177480" progId="Equation.3">
              <p:embed/>
            </p:oleObj>
          </a:graphicData>
        </a:graphic>
      </p:graphicFrame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3419475" y="260350"/>
            <a:ext cx="2592388" cy="1800225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1042988" y="2852738"/>
            <a:ext cx="2592387" cy="1368425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5435600" y="2924175"/>
            <a:ext cx="2592388" cy="165735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5" grpId="0" animBg="1"/>
      <p:bldP spid="29706" grpId="0" animBg="1"/>
      <p:bldP spid="297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4"/>
          <p:cNvSpPr txBox="1">
            <a:spLocks noChangeArrowheads="1"/>
          </p:cNvSpPr>
          <p:nvPr/>
        </p:nvSpPr>
        <p:spPr bwMode="auto">
          <a:xfrm>
            <a:off x="611188" y="260350"/>
            <a:ext cx="75930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Зависимость силы тока от сопротивления </a:t>
            </a:r>
          </a:p>
          <a:p>
            <a:r>
              <a:rPr lang="ru-RU" i="0">
                <a:solidFill>
                  <a:srgbClr val="0000FF"/>
                </a:solidFill>
              </a:rPr>
              <a:t>на участке АВ выражена графиками 1 и 2.</a:t>
            </a:r>
          </a:p>
          <a:p>
            <a:r>
              <a:rPr lang="ru-RU" i="0">
                <a:solidFill>
                  <a:srgbClr val="0000FF"/>
                </a:solidFill>
              </a:rPr>
              <a:t>В каком случае проводник АВ находился под </a:t>
            </a:r>
          </a:p>
          <a:p>
            <a:r>
              <a:rPr lang="ru-RU" i="0">
                <a:solidFill>
                  <a:srgbClr val="0000FF"/>
                </a:solidFill>
              </a:rPr>
              <a:t>большим напряжением?</a:t>
            </a:r>
          </a:p>
        </p:txBody>
      </p:sp>
      <p:sp>
        <p:nvSpPr>
          <p:cNvPr id="8203" name="Line 5"/>
          <p:cNvSpPr>
            <a:spLocks noChangeShapeType="1"/>
          </p:cNvSpPr>
          <p:nvPr/>
        </p:nvSpPr>
        <p:spPr bwMode="auto">
          <a:xfrm flipV="1">
            <a:off x="971550" y="2492375"/>
            <a:ext cx="0" cy="3241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6"/>
          <p:cNvSpPr>
            <a:spLocks noChangeShapeType="1"/>
          </p:cNvSpPr>
          <p:nvPr/>
        </p:nvSpPr>
        <p:spPr bwMode="auto">
          <a:xfrm>
            <a:off x="971550" y="5734050"/>
            <a:ext cx="3816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5" name="Arc 7"/>
          <p:cNvSpPr>
            <a:spLocks/>
          </p:cNvSpPr>
          <p:nvPr/>
        </p:nvSpPr>
        <p:spPr bwMode="auto">
          <a:xfrm rot="-10254825">
            <a:off x="1531938" y="2995613"/>
            <a:ext cx="2484437" cy="2016125"/>
          </a:xfrm>
          <a:custGeom>
            <a:avLst/>
            <a:gdLst>
              <a:gd name="T0" fmla="*/ 465971669 w 20661"/>
              <a:gd name="T1" fmla="*/ 0 h 21598"/>
              <a:gd name="T2" fmla="*/ 2147483647 w 20661"/>
              <a:gd name="T3" fmla="*/ 2147483647 h 21598"/>
              <a:gd name="T4" fmla="*/ 0 w 20661"/>
              <a:gd name="T5" fmla="*/ 2147483647 h 21598"/>
              <a:gd name="T6" fmla="*/ 0 60000 65536"/>
              <a:gd name="T7" fmla="*/ 0 60000 65536"/>
              <a:gd name="T8" fmla="*/ 0 60000 65536"/>
              <a:gd name="T9" fmla="*/ 0 w 20661"/>
              <a:gd name="T10" fmla="*/ 0 h 21598"/>
              <a:gd name="T11" fmla="*/ 20661 w 20661"/>
              <a:gd name="T12" fmla="*/ 21598 h 215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61" h="21598" fill="none" extrusionOk="0">
                <a:moveTo>
                  <a:pt x="268" y="-1"/>
                </a:moveTo>
                <a:cubicBezTo>
                  <a:pt x="9670" y="116"/>
                  <a:pt x="17917" y="6302"/>
                  <a:pt x="20660" y="15297"/>
                </a:cubicBezTo>
              </a:path>
              <a:path w="20661" h="21598" stroke="0" extrusionOk="0">
                <a:moveTo>
                  <a:pt x="268" y="-1"/>
                </a:moveTo>
                <a:cubicBezTo>
                  <a:pt x="9670" y="116"/>
                  <a:pt x="17917" y="6302"/>
                  <a:pt x="20660" y="15297"/>
                </a:cubicBezTo>
                <a:lnTo>
                  <a:pt x="0" y="21598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>
              <a:solidFill>
                <a:srgbClr val="0000FF"/>
              </a:solidFill>
            </a:endParaRPr>
          </a:p>
        </p:txBody>
      </p:sp>
      <p:sp>
        <p:nvSpPr>
          <p:cNvPr id="8206" name="Arc 8"/>
          <p:cNvSpPr>
            <a:spLocks/>
          </p:cNvSpPr>
          <p:nvPr/>
        </p:nvSpPr>
        <p:spPr bwMode="auto">
          <a:xfrm rot="-9644263">
            <a:off x="1138238" y="2927350"/>
            <a:ext cx="2187575" cy="1508125"/>
          </a:xfrm>
          <a:custGeom>
            <a:avLst/>
            <a:gdLst>
              <a:gd name="T0" fmla="*/ 2147483647 w 18191"/>
              <a:gd name="T1" fmla="*/ 0 h 16160"/>
              <a:gd name="T2" fmla="*/ 2147483647 w 18191"/>
              <a:gd name="T3" fmla="*/ 2147483647 h 16160"/>
              <a:gd name="T4" fmla="*/ 0 w 18191"/>
              <a:gd name="T5" fmla="*/ 2147483647 h 16160"/>
              <a:gd name="T6" fmla="*/ 0 60000 65536"/>
              <a:gd name="T7" fmla="*/ 0 60000 65536"/>
              <a:gd name="T8" fmla="*/ 0 60000 65536"/>
              <a:gd name="T9" fmla="*/ 0 w 18191"/>
              <a:gd name="T10" fmla="*/ 0 h 16160"/>
              <a:gd name="T11" fmla="*/ 18191 w 18191"/>
              <a:gd name="T12" fmla="*/ 16160 h 16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91" h="16160" fill="none" extrusionOk="0">
                <a:moveTo>
                  <a:pt x="14332" y="0"/>
                </a:moveTo>
                <a:cubicBezTo>
                  <a:pt x="15820" y="1320"/>
                  <a:pt x="17119" y="2838"/>
                  <a:pt x="18191" y="4513"/>
                </a:cubicBezTo>
              </a:path>
              <a:path w="18191" h="16160" stroke="0" extrusionOk="0">
                <a:moveTo>
                  <a:pt x="14332" y="0"/>
                </a:moveTo>
                <a:cubicBezTo>
                  <a:pt x="15820" y="1320"/>
                  <a:pt x="17119" y="2838"/>
                  <a:pt x="18191" y="4513"/>
                </a:cubicBezTo>
                <a:lnTo>
                  <a:pt x="0" y="1616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Arc 9"/>
          <p:cNvSpPr>
            <a:spLocks/>
          </p:cNvSpPr>
          <p:nvPr/>
        </p:nvSpPr>
        <p:spPr bwMode="auto">
          <a:xfrm rot="-10072662">
            <a:off x="1403350" y="3284538"/>
            <a:ext cx="2187575" cy="1728787"/>
          </a:xfrm>
          <a:custGeom>
            <a:avLst/>
            <a:gdLst>
              <a:gd name="T0" fmla="*/ 2147483647 w 18191"/>
              <a:gd name="T1" fmla="*/ 0 h 18530"/>
              <a:gd name="T2" fmla="*/ 2147483647 w 18191"/>
              <a:gd name="T3" fmla="*/ 2147483647 h 18530"/>
              <a:gd name="T4" fmla="*/ 0 w 18191"/>
              <a:gd name="T5" fmla="*/ 2147483647 h 18530"/>
              <a:gd name="T6" fmla="*/ 0 60000 65536"/>
              <a:gd name="T7" fmla="*/ 0 60000 65536"/>
              <a:gd name="T8" fmla="*/ 0 60000 65536"/>
              <a:gd name="T9" fmla="*/ 0 w 18191"/>
              <a:gd name="T10" fmla="*/ 0 h 18530"/>
              <a:gd name="T11" fmla="*/ 18191 w 18191"/>
              <a:gd name="T12" fmla="*/ 18530 h 185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91" h="18530" fill="none" extrusionOk="0">
                <a:moveTo>
                  <a:pt x="11099" y="0"/>
                </a:moveTo>
                <a:cubicBezTo>
                  <a:pt x="13963" y="1715"/>
                  <a:pt x="16391" y="4072"/>
                  <a:pt x="18191" y="6883"/>
                </a:cubicBezTo>
              </a:path>
              <a:path w="18191" h="18530" stroke="0" extrusionOk="0">
                <a:moveTo>
                  <a:pt x="11099" y="0"/>
                </a:moveTo>
                <a:cubicBezTo>
                  <a:pt x="13963" y="1715"/>
                  <a:pt x="16391" y="4072"/>
                  <a:pt x="18191" y="6883"/>
                </a:cubicBezTo>
                <a:lnTo>
                  <a:pt x="0" y="1853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Arc 10"/>
          <p:cNvSpPr>
            <a:spLocks/>
          </p:cNvSpPr>
          <p:nvPr/>
        </p:nvSpPr>
        <p:spPr bwMode="auto">
          <a:xfrm rot="10473264">
            <a:off x="2051050" y="3716338"/>
            <a:ext cx="2187575" cy="1728787"/>
          </a:xfrm>
          <a:custGeom>
            <a:avLst/>
            <a:gdLst>
              <a:gd name="T0" fmla="*/ 2147483647 w 18191"/>
              <a:gd name="T1" fmla="*/ 0 h 18530"/>
              <a:gd name="T2" fmla="*/ 2147483647 w 18191"/>
              <a:gd name="T3" fmla="*/ 2147483647 h 18530"/>
              <a:gd name="T4" fmla="*/ 0 w 18191"/>
              <a:gd name="T5" fmla="*/ 2147483647 h 18530"/>
              <a:gd name="T6" fmla="*/ 0 60000 65536"/>
              <a:gd name="T7" fmla="*/ 0 60000 65536"/>
              <a:gd name="T8" fmla="*/ 0 60000 65536"/>
              <a:gd name="T9" fmla="*/ 0 w 18191"/>
              <a:gd name="T10" fmla="*/ 0 h 18530"/>
              <a:gd name="T11" fmla="*/ 18191 w 18191"/>
              <a:gd name="T12" fmla="*/ 18530 h 1853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91" h="18530" fill="none" extrusionOk="0">
                <a:moveTo>
                  <a:pt x="11099" y="0"/>
                </a:moveTo>
                <a:cubicBezTo>
                  <a:pt x="13963" y="1715"/>
                  <a:pt x="16391" y="4072"/>
                  <a:pt x="18191" y="6883"/>
                </a:cubicBezTo>
              </a:path>
              <a:path w="18191" h="18530" stroke="0" extrusionOk="0">
                <a:moveTo>
                  <a:pt x="11099" y="0"/>
                </a:moveTo>
                <a:cubicBezTo>
                  <a:pt x="13963" y="1715"/>
                  <a:pt x="16391" y="4072"/>
                  <a:pt x="18191" y="6883"/>
                </a:cubicBezTo>
                <a:lnTo>
                  <a:pt x="0" y="18530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Arc 11"/>
          <p:cNvSpPr>
            <a:spLocks/>
          </p:cNvSpPr>
          <p:nvPr/>
        </p:nvSpPr>
        <p:spPr bwMode="auto">
          <a:xfrm rot="9332956">
            <a:off x="2700338" y="3933825"/>
            <a:ext cx="2187575" cy="1474788"/>
          </a:xfrm>
          <a:custGeom>
            <a:avLst/>
            <a:gdLst>
              <a:gd name="T0" fmla="*/ 2147483647 w 18191"/>
              <a:gd name="T1" fmla="*/ 0 h 15814"/>
              <a:gd name="T2" fmla="*/ 2147483647 w 18191"/>
              <a:gd name="T3" fmla="*/ 2147483647 h 15814"/>
              <a:gd name="T4" fmla="*/ 0 w 18191"/>
              <a:gd name="T5" fmla="*/ 2147483647 h 15814"/>
              <a:gd name="T6" fmla="*/ 0 60000 65536"/>
              <a:gd name="T7" fmla="*/ 0 60000 65536"/>
              <a:gd name="T8" fmla="*/ 0 60000 65536"/>
              <a:gd name="T9" fmla="*/ 0 w 18191"/>
              <a:gd name="T10" fmla="*/ 0 h 15814"/>
              <a:gd name="T11" fmla="*/ 18191 w 18191"/>
              <a:gd name="T12" fmla="*/ 15814 h 158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91" h="15814" fill="none" extrusionOk="0">
                <a:moveTo>
                  <a:pt x="14713" y="-1"/>
                </a:moveTo>
                <a:cubicBezTo>
                  <a:pt x="16043" y="1237"/>
                  <a:pt x="17211" y="2637"/>
                  <a:pt x="18191" y="4167"/>
                </a:cubicBezTo>
              </a:path>
              <a:path w="18191" h="15814" stroke="0" extrusionOk="0">
                <a:moveTo>
                  <a:pt x="14713" y="-1"/>
                </a:moveTo>
                <a:cubicBezTo>
                  <a:pt x="16043" y="1237"/>
                  <a:pt x="17211" y="2637"/>
                  <a:pt x="18191" y="4167"/>
                </a:cubicBezTo>
                <a:lnTo>
                  <a:pt x="0" y="15814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Arc 12"/>
          <p:cNvSpPr>
            <a:spLocks/>
          </p:cNvSpPr>
          <p:nvPr/>
        </p:nvSpPr>
        <p:spPr bwMode="auto">
          <a:xfrm rot="9332956">
            <a:off x="3106738" y="4086225"/>
            <a:ext cx="2224087" cy="1198563"/>
          </a:xfrm>
          <a:custGeom>
            <a:avLst/>
            <a:gdLst>
              <a:gd name="T0" fmla="*/ 2147483647 w 18191"/>
              <a:gd name="T1" fmla="*/ 0 h 12756"/>
              <a:gd name="T2" fmla="*/ 2147483647 w 18191"/>
              <a:gd name="T3" fmla="*/ 920789635 h 12756"/>
              <a:gd name="T4" fmla="*/ 0 w 18191"/>
              <a:gd name="T5" fmla="*/ 2147483647 h 12756"/>
              <a:gd name="T6" fmla="*/ 0 60000 65536"/>
              <a:gd name="T7" fmla="*/ 0 60000 65536"/>
              <a:gd name="T8" fmla="*/ 0 60000 65536"/>
              <a:gd name="T9" fmla="*/ 0 w 18191"/>
              <a:gd name="T10" fmla="*/ 0 h 12756"/>
              <a:gd name="T11" fmla="*/ 18191 w 18191"/>
              <a:gd name="T12" fmla="*/ 12756 h 127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91" h="12756" fill="none" extrusionOk="0">
                <a:moveTo>
                  <a:pt x="17431" y="-1"/>
                </a:moveTo>
                <a:cubicBezTo>
                  <a:pt x="17695" y="361"/>
                  <a:pt x="17949" y="732"/>
                  <a:pt x="18191" y="1109"/>
                </a:cubicBezTo>
              </a:path>
              <a:path w="18191" h="12756" stroke="0" extrusionOk="0">
                <a:moveTo>
                  <a:pt x="17431" y="-1"/>
                </a:moveTo>
                <a:cubicBezTo>
                  <a:pt x="17695" y="361"/>
                  <a:pt x="17949" y="732"/>
                  <a:pt x="18191" y="1109"/>
                </a:cubicBezTo>
                <a:lnTo>
                  <a:pt x="0" y="12756"/>
                </a:lnTo>
                <a:close/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1" name="Oval 14"/>
          <p:cNvSpPr>
            <a:spLocks noChangeArrowheads="1"/>
          </p:cNvSpPr>
          <p:nvPr/>
        </p:nvSpPr>
        <p:spPr bwMode="auto">
          <a:xfrm>
            <a:off x="2051050" y="4221163"/>
            <a:ext cx="123825" cy="1222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2" name="Line 15"/>
          <p:cNvSpPr>
            <a:spLocks noChangeShapeType="1"/>
          </p:cNvSpPr>
          <p:nvPr/>
        </p:nvSpPr>
        <p:spPr bwMode="auto">
          <a:xfrm>
            <a:off x="2124075" y="436562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3" name="Oval 16"/>
          <p:cNvSpPr>
            <a:spLocks noChangeArrowheads="1"/>
          </p:cNvSpPr>
          <p:nvPr/>
        </p:nvSpPr>
        <p:spPr bwMode="auto">
          <a:xfrm>
            <a:off x="2051050" y="4868863"/>
            <a:ext cx="123825" cy="122237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194" name="Object 17"/>
          <p:cNvGraphicFramePr>
            <a:graphicFrameLocks noChangeAspect="1"/>
          </p:cNvGraphicFramePr>
          <p:nvPr/>
        </p:nvGraphicFramePr>
        <p:xfrm>
          <a:off x="1908175" y="5734050"/>
          <a:ext cx="515938" cy="619125"/>
        </p:xfrm>
        <a:graphic>
          <a:graphicData uri="http://schemas.openxmlformats.org/presentationml/2006/ole">
            <p:oleObj spid="_x0000_s8194" name="Формула" r:id="rId3" imgW="190440" imgH="228600" progId="Equation.3">
              <p:embed/>
            </p:oleObj>
          </a:graphicData>
        </a:graphic>
      </p:graphicFrame>
      <p:graphicFrame>
        <p:nvGraphicFramePr>
          <p:cNvPr id="8195" name="Object 18"/>
          <p:cNvGraphicFramePr>
            <a:graphicFrameLocks noChangeAspect="1"/>
          </p:cNvGraphicFramePr>
          <p:nvPr/>
        </p:nvGraphicFramePr>
        <p:xfrm>
          <a:off x="4716463" y="5661025"/>
          <a:ext cx="412750" cy="447675"/>
        </p:xfrm>
        <a:graphic>
          <a:graphicData uri="http://schemas.openxmlformats.org/presentationml/2006/ole">
            <p:oleObj spid="_x0000_s8195" name="Формула" r:id="rId4" imgW="152280" imgH="164880" progId="Equation.3">
              <p:embed/>
            </p:oleObj>
          </a:graphicData>
        </a:graphic>
      </p:graphicFrame>
      <p:graphicFrame>
        <p:nvGraphicFramePr>
          <p:cNvPr id="8196" name="Object 19"/>
          <p:cNvGraphicFramePr>
            <a:graphicFrameLocks noChangeAspect="1"/>
          </p:cNvGraphicFramePr>
          <p:nvPr/>
        </p:nvGraphicFramePr>
        <p:xfrm>
          <a:off x="573088" y="2276475"/>
          <a:ext cx="344487" cy="447675"/>
        </p:xfrm>
        <a:graphic>
          <a:graphicData uri="http://schemas.openxmlformats.org/presentationml/2006/ole">
            <p:oleObj spid="_x0000_s8196" name="Формула" r:id="rId5" imgW="126720" imgH="164880" progId="Equation.3">
              <p:embed/>
            </p:oleObj>
          </a:graphicData>
        </a:graphic>
      </p:graphicFrame>
      <p:graphicFrame>
        <p:nvGraphicFramePr>
          <p:cNvPr id="8197" name="Object 20"/>
          <p:cNvGraphicFramePr>
            <a:graphicFrameLocks noChangeAspect="1"/>
          </p:cNvGraphicFramePr>
          <p:nvPr/>
        </p:nvGraphicFramePr>
        <p:xfrm>
          <a:off x="827088" y="5734050"/>
          <a:ext cx="280987" cy="393700"/>
        </p:xfrm>
        <a:graphic>
          <a:graphicData uri="http://schemas.openxmlformats.org/presentationml/2006/ole">
            <p:oleObj spid="_x0000_s8197" name="Формула" r:id="rId6" imgW="126720" imgH="177480" progId="Equation.3">
              <p:embed/>
            </p:oleObj>
          </a:graphicData>
        </a:graphic>
      </p:graphicFrame>
      <p:graphicFrame>
        <p:nvGraphicFramePr>
          <p:cNvPr id="8198" name="Object 21"/>
          <p:cNvGraphicFramePr>
            <a:graphicFrameLocks noChangeAspect="1"/>
          </p:cNvGraphicFramePr>
          <p:nvPr/>
        </p:nvGraphicFramePr>
        <p:xfrm>
          <a:off x="2124075" y="3933825"/>
          <a:ext cx="374650" cy="376238"/>
        </p:xfrm>
        <a:graphic>
          <a:graphicData uri="http://schemas.openxmlformats.org/presentationml/2006/ole">
            <p:oleObj spid="_x0000_s8198" name="Формула" r:id="rId7" imgW="164880" imgH="164880" progId="Equation.3">
              <p:embed/>
            </p:oleObj>
          </a:graphicData>
        </a:graphic>
      </p:graphicFrame>
      <p:graphicFrame>
        <p:nvGraphicFramePr>
          <p:cNvPr id="8199" name="Object 22"/>
          <p:cNvGraphicFramePr>
            <a:graphicFrameLocks noChangeAspect="1"/>
          </p:cNvGraphicFramePr>
          <p:nvPr/>
        </p:nvGraphicFramePr>
        <p:xfrm>
          <a:off x="2124075" y="4581525"/>
          <a:ext cx="427038" cy="347663"/>
        </p:xfrm>
        <a:graphic>
          <a:graphicData uri="http://schemas.openxmlformats.org/presentationml/2006/ole">
            <p:oleObj spid="_x0000_s8199" name="Формула" r:id="rId8" imgW="203040" imgH="164880" progId="Equation.3">
              <p:embed/>
            </p:oleObj>
          </a:graphicData>
        </a:graphic>
      </p:graphicFrame>
      <p:graphicFrame>
        <p:nvGraphicFramePr>
          <p:cNvPr id="8200" name="Object 23"/>
          <p:cNvGraphicFramePr>
            <a:graphicFrameLocks noChangeAspect="1"/>
          </p:cNvGraphicFramePr>
          <p:nvPr/>
        </p:nvGraphicFramePr>
        <p:xfrm>
          <a:off x="3937000" y="4941888"/>
          <a:ext cx="201613" cy="376237"/>
        </p:xfrm>
        <a:graphic>
          <a:graphicData uri="http://schemas.openxmlformats.org/presentationml/2006/ole">
            <p:oleObj spid="_x0000_s8200" name="Формула" r:id="rId9" imgW="88560" imgH="164880" progId="Equation.3">
              <p:embed/>
            </p:oleObj>
          </a:graphicData>
        </a:graphic>
      </p:graphicFrame>
      <p:graphicFrame>
        <p:nvGraphicFramePr>
          <p:cNvPr id="8201" name="Object 24"/>
          <p:cNvGraphicFramePr>
            <a:graphicFrameLocks noChangeAspect="1"/>
          </p:cNvGraphicFramePr>
          <p:nvPr/>
        </p:nvGraphicFramePr>
        <p:xfrm>
          <a:off x="3521075" y="5300663"/>
          <a:ext cx="288925" cy="376237"/>
        </p:xfrm>
        <a:graphic>
          <a:graphicData uri="http://schemas.openxmlformats.org/presentationml/2006/ole">
            <p:oleObj spid="_x0000_s8201" name="Формула" r:id="rId10" imgW="1267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268538" y="1412875"/>
            <a:ext cx="4414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>
                <a:solidFill>
                  <a:srgbClr val="FF0000"/>
                </a:solidFill>
              </a:rPr>
              <a:t>Проверь себя!</a:t>
            </a:r>
          </a:p>
        </p:txBody>
      </p:sp>
      <p:pic>
        <p:nvPicPr>
          <p:cNvPr id="38915" name="Picture 3" descr="7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2205038"/>
            <a:ext cx="136842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Box 1"/>
          <p:cNvSpPr txBox="1">
            <a:spLocks noChangeArrowheads="1"/>
          </p:cNvSpPr>
          <p:nvPr/>
        </p:nvSpPr>
        <p:spPr bwMode="auto">
          <a:xfrm>
            <a:off x="214313" y="428625"/>
            <a:ext cx="87153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Задача 2. </a:t>
            </a:r>
          </a:p>
          <a:p>
            <a:r>
              <a:rPr lang="ru-RU" sz="2400"/>
              <a:t>Какое напряжение нужно приложить к свинцовой проволоке длиной 2м, чтобы сила тока в ней равнялась 2А? Площадь поперечного сечения проволоки 0,3        .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000625" y="1500188"/>
          <a:ext cx="714375" cy="476250"/>
        </p:xfrm>
        <a:graphic>
          <a:graphicData uri="http://schemas.openxmlformats.org/presentationml/2006/ole">
            <p:oleObj spid="_x0000_s9218" name="Формула" r:id="rId3" imgW="304560" imgH="203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313" y="2071688"/>
          <a:ext cx="2525712" cy="3857625"/>
        </p:xfrm>
        <a:graphic>
          <a:graphicData uri="http://schemas.openxmlformats.org/presentationml/2006/ole">
            <p:oleObj spid="_x0000_s9219" name="Формула" r:id="rId4" imgW="1155600" imgH="1765080" progId="Equation.3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286125" y="2071688"/>
          <a:ext cx="1471613" cy="388937"/>
        </p:xfrm>
        <a:graphic>
          <a:graphicData uri="http://schemas.openxmlformats.org/presentationml/2006/ole">
            <p:oleObj spid="_x0000_s9220" name="Формула" r:id="rId5" imgW="672840" imgH="17748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357563" y="2643188"/>
          <a:ext cx="2305050" cy="862012"/>
        </p:xfrm>
        <a:graphic>
          <a:graphicData uri="http://schemas.openxmlformats.org/presentationml/2006/ole">
            <p:oleObj spid="_x0000_s9221" name="Формула" r:id="rId6" imgW="1054080" imgH="393480" progId="Equation.3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4429125" y="3429000"/>
          <a:ext cx="1193800" cy="862013"/>
        </p:xfrm>
        <a:graphic>
          <a:graphicData uri="http://schemas.openxmlformats.org/presentationml/2006/ole">
            <p:oleObj spid="_x0000_s9222" name="Формула" r:id="rId7" imgW="545760" imgH="3934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643563" y="3071813"/>
          <a:ext cx="1143000" cy="642937"/>
        </p:xfrm>
        <a:graphic>
          <a:graphicData uri="http://schemas.openxmlformats.org/presentationml/2006/ole">
            <p:oleObj spid="_x0000_s9223" name="Формула" r:id="rId8" imgW="190440" imgH="152280" progId="Equation.3">
              <p:embed/>
            </p:oleObj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6654800" y="3000375"/>
          <a:ext cx="1665288" cy="862013"/>
        </p:xfrm>
        <a:graphic>
          <a:graphicData uri="http://schemas.openxmlformats.org/presentationml/2006/ole">
            <p:oleObj spid="_x0000_s9224" name="Формула" r:id="rId9" imgW="761760" imgH="393480" progId="Equation.3">
              <p:embed/>
            </p:oleObj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214688" y="4286250"/>
          <a:ext cx="4164012" cy="917575"/>
        </p:xfrm>
        <a:graphic>
          <a:graphicData uri="http://schemas.openxmlformats.org/presentationml/2006/ole">
            <p:oleObj spid="_x0000_s9225" name="Формула" r:id="rId10" imgW="1904760" imgH="419040" progId="Equation.3">
              <p:embed/>
            </p:oleObj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3143250" y="5286375"/>
          <a:ext cx="4137025" cy="1279525"/>
        </p:xfrm>
        <a:graphic>
          <a:graphicData uri="http://schemas.openxmlformats.org/presentationml/2006/ole">
            <p:oleObj spid="_x0000_s9226" name="Формула" r:id="rId11" imgW="1892160" imgH="583920" progId="Equation.3">
              <p:embed/>
            </p:oleObj>
          </a:graphicData>
        </a:graphic>
      </p:graphicFrame>
      <p:cxnSp>
        <p:nvCxnSpPr>
          <p:cNvPr id="13" name="Прямая соединительная линия 12"/>
          <p:cNvCxnSpPr>
            <a:cxnSpLocks noChangeShapeType="1"/>
          </p:cNvCxnSpPr>
          <p:nvPr/>
        </p:nvCxnSpPr>
        <p:spPr bwMode="auto">
          <a:xfrm rot="5400000">
            <a:off x="712787" y="4357688"/>
            <a:ext cx="4430713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0" y="5214938"/>
            <a:ext cx="2928938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Прямая соединительная линия 2"/>
          <p:cNvCxnSpPr>
            <a:cxnSpLocks noChangeShapeType="1"/>
          </p:cNvCxnSpPr>
          <p:nvPr/>
        </p:nvCxnSpPr>
        <p:spPr bwMode="auto">
          <a:xfrm rot="5400000">
            <a:off x="998538" y="3429000"/>
            <a:ext cx="68595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1000125" y="0"/>
            <a:ext cx="1789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</a:t>
            </a:r>
            <a:r>
              <a:rPr lang="ru-RU">
                <a:solidFill>
                  <a:srgbClr val="0000FF"/>
                </a:solidFill>
              </a:rPr>
              <a:t> вариант</a:t>
            </a:r>
          </a:p>
        </p:txBody>
      </p: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6000750" y="0"/>
            <a:ext cx="1927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II</a:t>
            </a:r>
            <a:r>
              <a:rPr lang="ru-RU">
                <a:solidFill>
                  <a:srgbClr val="0000FF"/>
                </a:solidFill>
              </a:rPr>
              <a:t> вариант</a:t>
            </a:r>
          </a:p>
        </p:txBody>
      </p:sp>
      <p:cxnSp>
        <p:nvCxnSpPr>
          <p:cNvPr id="22533" name="Прямая соединительная линия 8"/>
          <p:cNvCxnSpPr>
            <a:cxnSpLocks noChangeShapeType="1"/>
          </p:cNvCxnSpPr>
          <p:nvPr/>
        </p:nvCxnSpPr>
        <p:spPr bwMode="auto">
          <a:xfrm rot="5400000">
            <a:off x="-465931" y="2750344"/>
            <a:ext cx="1644650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4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357188" y="3571875"/>
            <a:ext cx="714375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5" name="Прямая соединительная линия 11"/>
          <p:cNvCxnSpPr>
            <a:cxnSpLocks noChangeShapeType="1"/>
          </p:cNvCxnSpPr>
          <p:nvPr/>
        </p:nvCxnSpPr>
        <p:spPr bwMode="auto">
          <a:xfrm>
            <a:off x="1643063" y="3571875"/>
            <a:ext cx="714375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6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214438" y="1928813"/>
            <a:ext cx="35718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37" name="Прямая соединительная линия 14"/>
          <p:cNvCxnSpPr>
            <a:cxnSpLocks noChangeShapeType="1"/>
          </p:cNvCxnSpPr>
          <p:nvPr/>
        </p:nvCxnSpPr>
        <p:spPr bwMode="auto">
          <a:xfrm rot="5400000">
            <a:off x="2036763" y="3249613"/>
            <a:ext cx="642937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38" name="Прямая соединительная линия 15"/>
          <p:cNvCxnSpPr>
            <a:cxnSpLocks noChangeShapeType="1"/>
          </p:cNvCxnSpPr>
          <p:nvPr/>
        </p:nvCxnSpPr>
        <p:spPr bwMode="auto">
          <a:xfrm rot="5400000">
            <a:off x="1465263" y="1892300"/>
            <a:ext cx="357188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9" name="Овал 17"/>
          <p:cNvSpPr>
            <a:spLocks noChangeArrowheads="1"/>
          </p:cNvSpPr>
          <p:nvPr/>
        </p:nvSpPr>
        <p:spPr bwMode="auto">
          <a:xfrm>
            <a:off x="1071563" y="3357563"/>
            <a:ext cx="571500" cy="571500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V</a:t>
            </a:r>
            <a:endParaRPr lang="ru-RU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071563" y="2857500"/>
            <a:ext cx="642937" cy="21431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cxnSp>
        <p:nvCxnSpPr>
          <p:cNvPr id="22541" name="Прямая соединительная линия 19"/>
          <p:cNvCxnSpPr>
            <a:cxnSpLocks noChangeShapeType="1"/>
          </p:cNvCxnSpPr>
          <p:nvPr/>
        </p:nvCxnSpPr>
        <p:spPr bwMode="auto">
          <a:xfrm>
            <a:off x="1714500" y="2928938"/>
            <a:ext cx="642938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2" name="Прямая соединительная линия 20"/>
          <p:cNvCxnSpPr>
            <a:cxnSpLocks noChangeShapeType="1"/>
          </p:cNvCxnSpPr>
          <p:nvPr/>
        </p:nvCxnSpPr>
        <p:spPr bwMode="auto">
          <a:xfrm>
            <a:off x="357188" y="2928938"/>
            <a:ext cx="714375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3" name="Прямая соединительная линия 22"/>
          <p:cNvCxnSpPr>
            <a:cxnSpLocks noChangeShapeType="1"/>
          </p:cNvCxnSpPr>
          <p:nvPr/>
        </p:nvCxnSpPr>
        <p:spPr bwMode="auto">
          <a:xfrm>
            <a:off x="1643063" y="1928813"/>
            <a:ext cx="714375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4" name="Прямая соединительная линия 23"/>
          <p:cNvCxnSpPr>
            <a:cxnSpLocks noChangeShapeType="1"/>
          </p:cNvCxnSpPr>
          <p:nvPr/>
        </p:nvCxnSpPr>
        <p:spPr bwMode="auto">
          <a:xfrm>
            <a:off x="357188" y="1928813"/>
            <a:ext cx="785812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5" name="Овал 24"/>
          <p:cNvSpPr>
            <a:spLocks noChangeArrowheads="1"/>
          </p:cNvSpPr>
          <p:nvPr/>
        </p:nvSpPr>
        <p:spPr bwMode="auto">
          <a:xfrm>
            <a:off x="2071688" y="2143125"/>
            <a:ext cx="571500" cy="571500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/>
              <a:t>А</a:t>
            </a:r>
          </a:p>
        </p:txBody>
      </p:sp>
      <p:cxnSp>
        <p:nvCxnSpPr>
          <p:cNvPr id="22546" name="Прямая соединительная линия 27"/>
          <p:cNvCxnSpPr>
            <a:cxnSpLocks noChangeShapeType="1"/>
            <a:endCxn id="22545" idx="0"/>
          </p:cNvCxnSpPr>
          <p:nvPr/>
        </p:nvCxnSpPr>
        <p:spPr bwMode="auto">
          <a:xfrm rot="5400000">
            <a:off x="2251076" y="2035175"/>
            <a:ext cx="214312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47" name="Прямая соединительная линия 28"/>
          <p:cNvCxnSpPr>
            <a:cxnSpLocks noChangeShapeType="1"/>
            <a:stCxn id="22545" idx="4"/>
          </p:cNvCxnSpPr>
          <p:nvPr/>
        </p:nvCxnSpPr>
        <p:spPr bwMode="auto">
          <a:xfrm rot="5400000">
            <a:off x="2142331" y="2928144"/>
            <a:ext cx="428625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48" name="Овал 31"/>
          <p:cNvSpPr>
            <a:spLocks noChangeArrowheads="1"/>
          </p:cNvSpPr>
          <p:nvPr/>
        </p:nvSpPr>
        <p:spPr bwMode="auto">
          <a:xfrm flipV="1">
            <a:off x="2286000" y="2857500"/>
            <a:ext cx="142875" cy="14287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9" name="Овал 32"/>
          <p:cNvSpPr>
            <a:spLocks noChangeArrowheads="1"/>
          </p:cNvSpPr>
          <p:nvPr/>
        </p:nvSpPr>
        <p:spPr bwMode="auto">
          <a:xfrm flipH="1">
            <a:off x="285750" y="2857500"/>
            <a:ext cx="142875" cy="14287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2550" name="Прямая соединительная линия 36"/>
          <p:cNvCxnSpPr>
            <a:cxnSpLocks noChangeShapeType="1"/>
          </p:cNvCxnSpPr>
          <p:nvPr/>
        </p:nvCxnSpPr>
        <p:spPr bwMode="auto">
          <a:xfrm rot="5400000">
            <a:off x="1036638" y="1892300"/>
            <a:ext cx="357188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1" name="Прямая соединительная линия 37"/>
          <p:cNvCxnSpPr>
            <a:cxnSpLocks noChangeShapeType="1"/>
          </p:cNvCxnSpPr>
          <p:nvPr/>
        </p:nvCxnSpPr>
        <p:spPr bwMode="auto">
          <a:xfrm rot="5400000">
            <a:off x="1465263" y="1892300"/>
            <a:ext cx="214312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2" name="Прямая соединительная линия 39"/>
          <p:cNvCxnSpPr>
            <a:cxnSpLocks noChangeShapeType="1"/>
          </p:cNvCxnSpPr>
          <p:nvPr/>
        </p:nvCxnSpPr>
        <p:spPr bwMode="auto">
          <a:xfrm rot="5400000">
            <a:off x="1036638" y="1892300"/>
            <a:ext cx="214312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53" name="TextBox 46"/>
          <p:cNvSpPr txBox="1">
            <a:spLocks noChangeArrowheads="1"/>
          </p:cNvSpPr>
          <p:nvPr/>
        </p:nvSpPr>
        <p:spPr bwMode="auto">
          <a:xfrm>
            <a:off x="2643188" y="2143125"/>
            <a:ext cx="9477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I=5A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22554" name="TextBox 47"/>
          <p:cNvSpPr txBox="1">
            <a:spLocks noChangeArrowheads="1"/>
          </p:cNvSpPr>
          <p:nvPr/>
        </p:nvSpPr>
        <p:spPr bwMode="auto">
          <a:xfrm>
            <a:off x="571500" y="2357438"/>
            <a:ext cx="1492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R=22</a:t>
            </a:r>
            <a:r>
              <a:rPr lang="ru-RU">
                <a:solidFill>
                  <a:srgbClr val="FF0000"/>
                </a:solidFill>
              </a:rPr>
              <a:t>Ом</a:t>
            </a:r>
          </a:p>
        </p:txBody>
      </p:sp>
      <p:cxnSp>
        <p:nvCxnSpPr>
          <p:cNvPr id="22555" name="Прямая соединительная линия 112"/>
          <p:cNvCxnSpPr>
            <a:cxnSpLocks noChangeShapeType="1"/>
          </p:cNvCxnSpPr>
          <p:nvPr/>
        </p:nvCxnSpPr>
        <p:spPr bwMode="auto">
          <a:xfrm rot="5400000">
            <a:off x="3964782" y="2821781"/>
            <a:ext cx="1644650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6" name="Прямая соединительная линия 113"/>
          <p:cNvCxnSpPr>
            <a:cxnSpLocks noChangeShapeType="1"/>
          </p:cNvCxnSpPr>
          <p:nvPr/>
        </p:nvCxnSpPr>
        <p:spPr bwMode="auto">
          <a:xfrm>
            <a:off x="4786313" y="3643313"/>
            <a:ext cx="714375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7" name="Прямая соединительная линия 114"/>
          <p:cNvCxnSpPr>
            <a:cxnSpLocks noChangeShapeType="1"/>
          </p:cNvCxnSpPr>
          <p:nvPr/>
        </p:nvCxnSpPr>
        <p:spPr bwMode="auto">
          <a:xfrm>
            <a:off x="6072188" y="3643313"/>
            <a:ext cx="714375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58" name="Прямая соединительная линия 115"/>
          <p:cNvCxnSpPr>
            <a:cxnSpLocks noChangeShapeType="1"/>
          </p:cNvCxnSpPr>
          <p:nvPr/>
        </p:nvCxnSpPr>
        <p:spPr bwMode="auto">
          <a:xfrm>
            <a:off x="5643563" y="2000250"/>
            <a:ext cx="35718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2559" name="Прямая соединительная линия 116"/>
          <p:cNvCxnSpPr>
            <a:cxnSpLocks noChangeShapeType="1"/>
          </p:cNvCxnSpPr>
          <p:nvPr/>
        </p:nvCxnSpPr>
        <p:spPr bwMode="auto">
          <a:xfrm rot="5400000">
            <a:off x="6465888" y="3321050"/>
            <a:ext cx="642938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0" name="Прямая соединительная линия 117"/>
          <p:cNvCxnSpPr>
            <a:cxnSpLocks noChangeShapeType="1"/>
          </p:cNvCxnSpPr>
          <p:nvPr/>
        </p:nvCxnSpPr>
        <p:spPr bwMode="auto">
          <a:xfrm rot="5400000">
            <a:off x="5894388" y="1963738"/>
            <a:ext cx="357187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61" name="Овал 118"/>
          <p:cNvSpPr>
            <a:spLocks noChangeArrowheads="1"/>
          </p:cNvSpPr>
          <p:nvPr/>
        </p:nvSpPr>
        <p:spPr bwMode="auto">
          <a:xfrm>
            <a:off x="5500688" y="3429000"/>
            <a:ext cx="571500" cy="571500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V</a:t>
            </a:r>
            <a:endParaRPr lang="ru-RU"/>
          </a:p>
        </p:txBody>
      </p:sp>
      <p:cxnSp>
        <p:nvCxnSpPr>
          <p:cNvPr id="22562" name="Прямая соединительная линия 120"/>
          <p:cNvCxnSpPr>
            <a:cxnSpLocks noChangeShapeType="1"/>
            <a:stCxn id="22576" idx="6"/>
          </p:cNvCxnSpPr>
          <p:nvPr/>
        </p:nvCxnSpPr>
        <p:spPr bwMode="auto">
          <a:xfrm>
            <a:off x="6072188" y="3000375"/>
            <a:ext cx="714375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3" name="Прямая соединительная линия 121"/>
          <p:cNvCxnSpPr>
            <a:cxnSpLocks noChangeShapeType="1"/>
          </p:cNvCxnSpPr>
          <p:nvPr/>
        </p:nvCxnSpPr>
        <p:spPr bwMode="auto">
          <a:xfrm>
            <a:off x="4786313" y="3000375"/>
            <a:ext cx="714375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4" name="Прямая соединительная линия 122"/>
          <p:cNvCxnSpPr>
            <a:cxnSpLocks noChangeShapeType="1"/>
          </p:cNvCxnSpPr>
          <p:nvPr/>
        </p:nvCxnSpPr>
        <p:spPr bwMode="auto">
          <a:xfrm>
            <a:off x="6072188" y="2000250"/>
            <a:ext cx="714375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5" name="Прямая соединительная линия 123"/>
          <p:cNvCxnSpPr>
            <a:cxnSpLocks noChangeShapeType="1"/>
          </p:cNvCxnSpPr>
          <p:nvPr/>
        </p:nvCxnSpPr>
        <p:spPr bwMode="auto">
          <a:xfrm>
            <a:off x="4786313" y="2000250"/>
            <a:ext cx="785812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66" name="Овал 124"/>
          <p:cNvSpPr>
            <a:spLocks noChangeArrowheads="1"/>
          </p:cNvSpPr>
          <p:nvPr/>
        </p:nvSpPr>
        <p:spPr bwMode="auto">
          <a:xfrm>
            <a:off x="6500813" y="2214563"/>
            <a:ext cx="571500" cy="571500"/>
          </a:xfrm>
          <a:prstGeom prst="ellipse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ru-RU"/>
              <a:t>А</a:t>
            </a:r>
          </a:p>
        </p:txBody>
      </p:sp>
      <p:cxnSp>
        <p:nvCxnSpPr>
          <p:cNvPr id="22567" name="Прямая соединительная линия 125"/>
          <p:cNvCxnSpPr>
            <a:cxnSpLocks noChangeShapeType="1"/>
            <a:endCxn id="22566" idx="0"/>
          </p:cNvCxnSpPr>
          <p:nvPr/>
        </p:nvCxnSpPr>
        <p:spPr bwMode="auto">
          <a:xfrm rot="5400000">
            <a:off x="6680200" y="2106613"/>
            <a:ext cx="214313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68" name="Прямая соединительная линия 126"/>
          <p:cNvCxnSpPr>
            <a:cxnSpLocks noChangeShapeType="1"/>
            <a:stCxn id="22566" idx="4"/>
          </p:cNvCxnSpPr>
          <p:nvPr/>
        </p:nvCxnSpPr>
        <p:spPr bwMode="auto">
          <a:xfrm rot="5400000">
            <a:off x="6572250" y="3000376"/>
            <a:ext cx="428625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69" name="Овал 127"/>
          <p:cNvSpPr>
            <a:spLocks noChangeArrowheads="1"/>
          </p:cNvSpPr>
          <p:nvPr/>
        </p:nvSpPr>
        <p:spPr bwMode="auto">
          <a:xfrm flipV="1">
            <a:off x="6715125" y="2928938"/>
            <a:ext cx="142875" cy="14287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70" name="Овал 128"/>
          <p:cNvSpPr>
            <a:spLocks noChangeArrowheads="1"/>
          </p:cNvSpPr>
          <p:nvPr/>
        </p:nvSpPr>
        <p:spPr bwMode="auto">
          <a:xfrm flipH="1">
            <a:off x="4714875" y="2928938"/>
            <a:ext cx="142875" cy="14287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2571" name="Прямая соединительная линия 129"/>
          <p:cNvCxnSpPr>
            <a:cxnSpLocks noChangeShapeType="1"/>
          </p:cNvCxnSpPr>
          <p:nvPr/>
        </p:nvCxnSpPr>
        <p:spPr bwMode="auto">
          <a:xfrm rot="5400000">
            <a:off x="5465763" y="1963738"/>
            <a:ext cx="357187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72" name="Прямая соединительная линия 130"/>
          <p:cNvCxnSpPr>
            <a:cxnSpLocks noChangeShapeType="1"/>
          </p:cNvCxnSpPr>
          <p:nvPr/>
        </p:nvCxnSpPr>
        <p:spPr bwMode="auto">
          <a:xfrm rot="5400000">
            <a:off x="5894387" y="1963738"/>
            <a:ext cx="214313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73" name="Прямая соединительная линия 131"/>
          <p:cNvCxnSpPr>
            <a:cxnSpLocks noChangeShapeType="1"/>
          </p:cNvCxnSpPr>
          <p:nvPr/>
        </p:nvCxnSpPr>
        <p:spPr bwMode="auto">
          <a:xfrm rot="5400000">
            <a:off x="5465762" y="1963738"/>
            <a:ext cx="214313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74" name="TextBox 132"/>
          <p:cNvSpPr txBox="1">
            <a:spLocks noChangeArrowheads="1"/>
          </p:cNvSpPr>
          <p:nvPr/>
        </p:nvSpPr>
        <p:spPr bwMode="auto">
          <a:xfrm>
            <a:off x="6072188" y="3643313"/>
            <a:ext cx="1068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U=6B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22575" name="TextBox 133"/>
          <p:cNvSpPr txBox="1">
            <a:spLocks noChangeArrowheads="1"/>
          </p:cNvSpPr>
          <p:nvPr/>
        </p:nvSpPr>
        <p:spPr bwMode="auto">
          <a:xfrm>
            <a:off x="4929188" y="2214563"/>
            <a:ext cx="1312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R=2</a:t>
            </a:r>
            <a:r>
              <a:rPr lang="ru-RU">
                <a:solidFill>
                  <a:srgbClr val="FF0000"/>
                </a:solidFill>
              </a:rPr>
              <a:t>Ом</a:t>
            </a:r>
          </a:p>
        </p:txBody>
      </p:sp>
      <p:sp>
        <p:nvSpPr>
          <p:cNvPr id="22576" name="Овал 134"/>
          <p:cNvSpPr>
            <a:spLocks noChangeArrowheads="1"/>
          </p:cNvSpPr>
          <p:nvPr/>
        </p:nvSpPr>
        <p:spPr bwMode="auto">
          <a:xfrm>
            <a:off x="5500688" y="2714625"/>
            <a:ext cx="571500" cy="571500"/>
          </a:xfrm>
          <a:prstGeom prst="ellipse">
            <a:avLst/>
          </a:prstGeom>
          <a:solidFill>
            <a:srgbClr val="FFC000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2577" name="Прямая соединительная линия 136"/>
          <p:cNvCxnSpPr>
            <a:cxnSpLocks noChangeShapeType="1"/>
            <a:endCxn id="22576" idx="3"/>
          </p:cNvCxnSpPr>
          <p:nvPr/>
        </p:nvCxnSpPr>
        <p:spPr bwMode="auto">
          <a:xfrm rot="10800000" flipV="1">
            <a:off x="5584825" y="2786063"/>
            <a:ext cx="417513" cy="4159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78" name="Прямая соединительная линия 138"/>
          <p:cNvCxnSpPr>
            <a:cxnSpLocks noChangeShapeType="1"/>
            <a:stCxn id="22576" idx="1"/>
            <a:endCxn id="22576" idx="5"/>
          </p:cNvCxnSpPr>
          <p:nvPr/>
        </p:nvCxnSpPr>
        <p:spPr bwMode="auto">
          <a:xfrm rot="16200000" flipH="1">
            <a:off x="5584825" y="2798763"/>
            <a:ext cx="403225" cy="4032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79" name="TextBox 143"/>
          <p:cNvSpPr txBox="1">
            <a:spLocks noChangeArrowheads="1"/>
          </p:cNvSpPr>
          <p:nvPr/>
        </p:nvSpPr>
        <p:spPr bwMode="auto">
          <a:xfrm>
            <a:off x="0" y="571500"/>
            <a:ext cx="4559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0"/>
              <a:t>1. По данным приведенным на </a:t>
            </a:r>
          </a:p>
          <a:p>
            <a:r>
              <a:rPr lang="ru-RU" sz="2400" i="0"/>
              <a:t>рисунке определите показания </a:t>
            </a:r>
          </a:p>
          <a:p>
            <a:r>
              <a:rPr lang="ru-RU" sz="2400" i="0"/>
              <a:t>вольтметра.</a:t>
            </a:r>
          </a:p>
        </p:txBody>
      </p:sp>
      <p:sp>
        <p:nvSpPr>
          <p:cNvPr id="22580" name="TextBox 144"/>
          <p:cNvSpPr txBox="1">
            <a:spLocks noChangeArrowheads="1"/>
          </p:cNvSpPr>
          <p:nvPr/>
        </p:nvSpPr>
        <p:spPr bwMode="auto">
          <a:xfrm>
            <a:off x="4584700" y="571500"/>
            <a:ext cx="4559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0"/>
              <a:t>1. По данным приведенным на </a:t>
            </a:r>
          </a:p>
          <a:p>
            <a:r>
              <a:rPr lang="ru-RU" sz="2400" i="0"/>
              <a:t>рисунке определите показания </a:t>
            </a:r>
          </a:p>
          <a:p>
            <a:r>
              <a:rPr lang="ru-RU" sz="2400" i="0"/>
              <a:t>амперметра.</a:t>
            </a:r>
          </a:p>
        </p:txBody>
      </p:sp>
      <p:sp>
        <p:nvSpPr>
          <p:cNvPr id="22581" name="TextBox 145"/>
          <p:cNvSpPr txBox="1">
            <a:spLocks noChangeArrowheads="1"/>
          </p:cNvSpPr>
          <p:nvPr/>
        </p:nvSpPr>
        <p:spPr bwMode="auto">
          <a:xfrm>
            <a:off x="4525963" y="4143375"/>
            <a:ext cx="46180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0"/>
              <a:t>2. Лампа рассчитана на </a:t>
            </a:r>
          </a:p>
          <a:p>
            <a:r>
              <a:rPr lang="ru-RU" sz="2400" i="0"/>
              <a:t>напряжение 6В и силу тока 4 А.</a:t>
            </a:r>
          </a:p>
          <a:p>
            <a:r>
              <a:rPr lang="ru-RU" sz="2400" i="0"/>
              <a:t>Каково сопротивление лампы?</a:t>
            </a:r>
          </a:p>
        </p:txBody>
      </p:sp>
      <p:sp>
        <p:nvSpPr>
          <p:cNvPr id="22582" name="TextBox 146"/>
          <p:cNvSpPr txBox="1">
            <a:spLocks noChangeArrowheads="1"/>
          </p:cNvSpPr>
          <p:nvPr/>
        </p:nvSpPr>
        <p:spPr bwMode="auto">
          <a:xfrm>
            <a:off x="0" y="4143375"/>
            <a:ext cx="44275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0"/>
              <a:t>2. Лампа рассчитана на </a:t>
            </a:r>
          </a:p>
          <a:p>
            <a:r>
              <a:rPr lang="ru-RU" sz="2400" i="0"/>
              <a:t>напряжение 127 В,  имеет </a:t>
            </a:r>
          </a:p>
          <a:p>
            <a:r>
              <a:rPr lang="ru-RU" sz="2400" i="0"/>
              <a:t>сопротивление 254 Ом. </a:t>
            </a:r>
          </a:p>
          <a:p>
            <a:r>
              <a:rPr lang="ru-RU" sz="2400" i="0"/>
              <a:t>Вычислите силу тока в лампе.</a:t>
            </a:r>
          </a:p>
        </p:txBody>
      </p:sp>
      <p:sp>
        <p:nvSpPr>
          <p:cNvPr id="148" name="TextBox 147"/>
          <p:cNvSpPr txBox="1">
            <a:spLocks noChangeArrowheads="1"/>
          </p:cNvSpPr>
          <p:nvPr/>
        </p:nvSpPr>
        <p:spPr bwMode="auto">
          <a:xfrm>
            <a:off x="1643063" y="5657850"/>
            <a:ext cx="2774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600">
                <a:solidFill>
                  <a:srgbClr val="C00000"/>
                </a:solidFill>
              </a:rPr>
              <a:t>U = 110 B;</a:t>
            </a:r>
          </a:p>
          <a:p>
            <a:pPr marL="514350" indent="-514350">
              <a:buFontTx/>
              <a:buAutoNum type="arabicPeriod"/>
            </a:pPr>
            <a:r>
              <a:rPr lang="en-US" sz="3600">
                <a:solidFill>
                  <a:srgbClr val="C00000"/>
                </a:solidFill>
              </a:rPr>
              <a:t>I = 0,5 A</a:t>
            </a:r>
            <a:r>
              <a:rPr lang="ru-RU" sz="360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49" name="TextBox 148"/>
          <p:cNvSpPr txBox="1">
            <a:spLocks noChangeArrowheads="1"/>
          </p:cNvSpPr>
          <p:nvPr/>
        </p:nvSpPr>
        <p:spPr bwMode="auto">
          <a:xfrm>
            <a:off x="6181725" y="5657850"/>
            <a:ext cx="2962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en-US" sz="3600">
                <a:solidFill>
                  <a:srgbClr val="C00000"/>
                </a:solidFill>
              </a:rPr>
              <a:t>I = 3A;</a:t>
            </a:r>
          </a:p>
          <a:p>
            <a:pPr marL="514350" indent="-514350">
              <a:buFontTx/>
              <a:buAutoNum type="arabicPeriod"/>
            </a:pPr>
            <a:r>
              <a:rPr lang="en-US" sz="3600">
                <a:solidFill>
                  <a:srgbClr val="C00000"/>
                </a:solidFill>
              </a:rPr>
              <a:t>R = 1,5 </a:t>
            </a:r>
            <a:r>
              <a:rPr lang="ru-RU" sz="3600">
                <a:solidFill>
                  <a:srgbClr val="C00000"/>
                </a:solidFill>
              </a:rPr>
              <a:t>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1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829451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dirty="0">
                <a:solidFill>
                  <a:srgbClr val="CC0000"/>
                </a:solidFill>
              </a:rPr>
              <a:t>Домашнее задание</a:t>
            </a:r>
          </a:p>
          <a:p>
            <a:pPr marL="342900" indent="-342900"/>
            <a:endParaRPr lang="ru-RU" dirty="0">
              <a:solidFill>
                <a:srgbClr val="CC0000"/>
              </a:solidFill>
            </a:endParaRPr>
          </a:p>
          <a:p>
            <a:pPr marL="342900" indent="-342900"/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rgbClr val="0000FF"/>
                </a:solidFill>
              </a:rPr>
              <a:t>Подготовить историческую справку об ученых, </a:t>
            </a:r>
          </a:p>
          <a:p>
            <a:pPr marL="342900" indent="-342900"/>
            <a:r>
              <a:rPr lang="ru-RU" dirty="0">
                <a:solidFill>
                  <a:srgbClr val="0000FF"/>
                </a:solidFill>
              </a:rPr>
              <a:t>чьи имена очень тесно связаны с законом Ома. </a:t>
            </a:r>
          </a:p>
          <a:p>
            <a:pPr marL="342900" indent="-342900"/>
            <a:r>
              <a:rPr lang="ru-RU" dirty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684213" y="1700213"/>
            <a:ext cx="7505700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Выберите обозначение, единицу измерения,</a:t>
            </a:r>
          </a:p>
          <a:p>
            <a:r>
              <a:rPr lang="ru-RU">
                <a:solidFill>
                  <a:srgbClr val="0000FF"/>
                </a:solidFill>
              </a:rPr>
              <a:t>формулу для расчета и прибор для измерения </a:t>
            </a:r>
          </a:p>
          <a:p>
            <a:r>
              <a:rPr lang="ru-RU">
                <a:solidFill>
                  <a:srgbClr val="0000FF"/>
                </a:solidFill>
              </a:rPr>
              <a:t>характеристик тока по вариантам:</a:t>
            </a:r>
          </a:p>
          <a:p>
            <a:endParaRPr lang="ru-RU">
              <a:solidFill>
                <a:srgbClr val="0000FF"/>
              </a:solidFill>
            </a:endParaRPr>
          </a:p>
          <a:p>
            <a:r>
              <a:rPr lang="en-US">
                <a:solidFill>
                  <a:srgbClr val="FF0000"/>
                </a:solidFill>
              </a:rPr>
              <a:t>I </a:t>
            </a:r>
            <a:r>
              <a:rPr lang="ru-RU">
                <a:solidFill>
                  <a:srgbClr val="FF0000"/>
                </a:solidFill>
              </a:rPr>
              <a:t>вариант – сила тока;</a:t>
            </a:r>
          </a:p>
          <a:p>
            <a:endParaRPr lang="en-US">
              <a:solidFill>
                <a:srgbClr val="FF0000"/>
              </a:solidFill>
            </a:endParaRPr>
          </a:p>
          <a:p>
            <a:r>
              <a:rPr lang="en-US">
                <a:solidFill>
                  <a:srgbClr val="FF0066"/>
                </a:solidFill>
              </a:rPr>
              <a:t>II</a:t>
            </a:r>
            <a:r>
              <a:rPr lang="ru-RU">
                <a:solidFill>
                  <a:srgbClr val="FF0066"/>
                </a:solidFill>
              </a:rPr>
              <a:t> вариант – напряжение;</a:t>
            </a:r>
          </a:p>
          <a:p>
            <a:endParaRPr lang="en-US">
              <a:solidFill>
                <a:srgbClr val="FF0066"/>
              </a:solidFill>
            </a:endParaRPr>
          </a:p>
          <a:p>
            <a:r>
              <a:rPr lang="en-US">
                <a:solidFill>
                  <a:srgbClr val="009900"/>
                </a:solidFill>
              </a:rPr>
              <a:t>III</a:t>
            </a:r>
            <a:r>
              <a:rPr lang="ru-RU">
                <a:solidFill>
                  <a:srgbClr val="009900"/>
                </a:solidFill>
              </a:rPr>
              <a:t> вариант – сопротивление.</a:t>
            </a: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3059113" y="260350"/>
            <a:ext cx="2705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>
                <a:solidFill>
                  <a:srgbClr val="FF0000"/>
                </a:solidFill>
              </a:rPr>
              <a:t>Часть 1</a:t>
            </a:r>
          </a:p>
        </p:txBody>
      </p:sp>
      <p:pic>
        <p:nvPicPr>
          <p:cNvPr id="14340" name="Picture 7" descr="7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04813"/>
            <a:ext cx="136842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6" name="Group 4"/>
          <p:cNvGraphicFramePr>
            <a:graphicFrameLocks noGrp="1"/>
          </p:cNvGraphicFramePr>
          <p:nvPr/>
        </p:nvGraphicFramePr>
        <p:xfrm>
          <a:off x="468313" y="260350"/>
          <a:ext cx="8424862" cy="6337301"/>
        </p:xfrm>
        <a:graphic>
          <a:graphicData uri="http://schemas.openxmlformats.org/drawingml/2006/table">
            <a:tbl>
              <a:tblPr/>
              <a:tblGrid>
                <a:gridCol w="2106612"/>
                <a:gridCol w="2106613"/>
                <a:gridCol w="2105025"/>
                <a:gridCol w="2106612"/>
              </a:tblGrid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36"/>
          <p:cNvGraphicFramePr>
            <a:graphicFrameLocks noChangeAspect="1"/>
          </p:cNvGraphicFramePr>
          <p:nvPr/>
        </p:nvGraphicFramePr>
        <p:xfrm>
          <a:off x="2700338" y="4365625"/>
          <a:ext cx="1871662" cy="666750"/>
        </p:xfrm>
        <a:graphic>
          <a:graphicData uri="http://schemas.openxmlformats.org/presentationml/2006/ole">
            <p:oleObj spid="_x0000_s1026" name="Формула" r:id="rId3" imgW="571320" imgH="203040" progId="Equation.3">
              <p:embed/>
            </p:oleObj>
          </a:graphicData>
        </a:graphic>
      </p:graphicFrame>
      <p:graphicFrame>
        <p:nvGraphicFramePr>
          <p:cNvPr id="1027" name="Object 37"/>
          <p:cNvGraphicFramePr>
            <a:graphicFrameLocks noChangeAspect="1"/>
          </p:cNvGraphicFramePr>
          <p:nvPr/>
        </p:nvGraphicFramePr>
        <p:xfrm>
          <a:off x="4787900" y="260350"/>
          <a:ext cx="1800225" cy="1300163"/>
        </p:xfrm>
        <a:graphic>
          <a:graphicData uri="http://schemas.openxmlformats.org/presentationml/2006/ole">
            <p:oleObj spid="_x0000_s1027" name="Формула" r:id="rId4" imgW="545760" imgH="393480" progId="Equation.3">
              <p:embed/>
            </p:oleObj>
          </a:graphicData>
        </a:graphic>
      </p:graphicFrame>
      <p:graphicFrame>
        <p:nvGraphicFramePr>
          <p:cNvPr id="1028" name="Object 38"/>
          <p:cNvGraphicFramePr>
            <a:graphicFrameLocks noChangeAspect="1"/>
          </p:cNvGraphicFramePr>
          <p:nvPr/>
        </p:nvGraphicFramePr>
        <p:xfrm>
          <a:off x="827088" y="1484313"/>
          <a:ext cx="1441450" cy="1363662"/>
        </p:xfrm>
        <a:graphic>
          <a:graphicData uri="http://schemas.openxmlformats.org/presentationml/2006/ole">
            <p:oleObj spid="_x0000_s1028" name="Формула" r:id="rId5" imgW="444240" imgH="419040" progId="Equation.3">
              <p:embed/>
            </p:oleObj>
          </a:graphicData>
        </a:graphic>
      </p:graphicFrame>
      <p:graphicFrame>
        <p:nvGraphicFramePr>
          <p:cNvPr id="1029" name="Object 39"/>
          <p:cNvGraphicFramePr>
            <a:graphicFrameLocks noChangeAspect="1"/>
          </p:cNvGraphicFramePr>
          <p:nvPr/>
        </p:nvGraphicFramePr>
        <p:xfrm>
          <a:off x="7451725" y="5300663"/>
          <a:ext cx="1327150" cy="1374775"/>
        </p:xfrm>
        <a:graphic>
          <a:graphicData uri="http://schemas.openxmlformats.org/presentationml/2006/ole">
            <p:oleObj spid="_x0000_s1029" name="Формула" r:id="rId6" imgW="380880" imgH="393480" progId="Equation.3">
              <p:embed/>
            </p:oleObj>
          </a:graphicData>
        </a:graphic>
      </p:graphicFrame>
      <p:sp>
        <p:nvSpPr>
          <p:cNvPr id="1063" name="Text Box 45"/>
          <p:cNvSpPr txBox="1">
            <a:spLocks noChangeArrowheads="1"/>
          </p:cNvSpPr>
          <p:nvPr/>
        </p:nvSpPr>
        <p:spPr bwMode="auto">
          <a:xfrm>
            <a:off x="1187450" y="47625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064" name="Text Box 46"/>
          <p:cNvSpPr txBox="1">
            <a:spLocks noChangeArrowheads="1"/>
          </p:cNvSpPr>
          <p:nvPr/>
        </p:nvSpPr>
        <p:spPr bwMode="auto">
          <a:xfrm>
            <a:off x="5508625" y="1844675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065" name="Text Box 47"/>
          <p:cNvSpPr txBox="1">
            <a:spLocks noChangeArrowheads="1"/>
          </p:cNvSpPr>
          <p:nvPr/>
        </p:nvSpPr>
        <p:spPr bwMode="auto">
          <a:xfrm>
            <a:off x="7308850" y="3213100"/>
            <a:ext cx="969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Ом</a:t>
            </a:r>
          </a:p>
        </p:txBody>
      </p:sp>
      <p:sp>
        <p:nvSpPr>
          <p:cNvPr id="1066" name="Text Box 48"/>
          <p:cNvSpPr txBox="1">
            <a:spLocks noChangeArrowheads="1"/>
          </p:cNvSpPr>
          <p:nvPr/>
        </p:nvSpPr>
        <p:spPr bwMode="auto">
          <a:xfrm>
            <a:off x="5148263" y="4437063"/>
            <a:ext cx="1096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Дж</a:t>
            </a:r>
          </a:p>
        </p:txBody>
      </p:sp>
      <p:sp>
        <p:nvSpPr>
          <p:cNvPr id="1067" name="Text Box 51"/>
          <p:cNvSpPr txBox="1">
            <a:spLocks noChangeArrowheads="1"/>
          </p:cNvSpPr>
          <p:nvPr/>
        </p:nvSpPr>
        <p:spPr bwMode="auto">
          <a:xfrm>
            <a:off x="2555875" y="620713"/>
            <a:ext cx="2173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Калориметр</a:t>
            </a:r>
          </a:p>
        </p:txBody>
      </p:sp>
      <p:graphicFrame>
        <p:nvGraphicFramePr>
          <p:cNvPr id="1030" name="Object 53"/>
          <p:cNvGraphicFramePr>
            <a:graphicFrameLocks noChangeAspect="1"/>
          </p:cNvGraphicFramePr>
          <p:nvPr/>
        </p:nvGraphicFramePr>
        <p:xfrm>
          <a:off x="6980238" y="4365625"/>
          <a:ext cx="1663700" cy="666750"/>
        </p:xfrm>
        <a:graphic>
          <a:graphicData uri="http://schemas.openxmlformats.org/presentationml/2006/ole">
            <p:oleObj spid="_x0000_s1030" name="Формула" r:id="rId7" imgW="507960" imgH="203040" progId="Equation.3">
              <p:embed/>
            </p:oleObj>
          </a:graphicData>
        </a:graphic>
      </p:graphicFrame>
      <p:sp>
        <p:nvSpPr>
          <p:cNvPr id="1068" name="Text Box 54"/>
          <p:cNvSpPr txBox="1">
            <a:spLocks noChangeArrowheads="1"/>
          </p:cNvSpPr>
          <p:nvPr/>
        </p:nvSpPr>
        <p:spPr bwMode="auto">
          <a:xfrm>
            <a:off x="1187450" y="5516563"/>
            <a:ext cx="61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1069" name="Text Box 56"/>
          <p:cNvSpPr txBox="1">
            <a:spLocks noChangeArrowheads="1"/>
          </p:cNvSpPr>
          <p:nvPr/>
        </p:nvSpPr>
        <p:spPr bwMode="auto">
          <a:xfrm>
            <a:off x="2555875" y="3141663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Динамометр</a:t>
            </a:r>
          </a:p>
        </p:txBody>
      </p:sp>
      <p:sp>
        <p:nvSpPr>
          <p:cNvPr id="1070" name="Text Box 57"/>
          <p:cNvSpPr txBox="1">
            <a:spLocks noChangeArrowheads="1"/>
          </p:cNvSpPr>
          <p:nvPr/>
        </p:nvSpPr>
        <p:spPr bwMode="auto">
          <a:xfrm>
            <a:off x="1187450" y="3068638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R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071" name="Text Box 58"/>
          <p:cNvSpPr txBox="1">
            <a:spLocks noChangeArrowheads="1"/>
          </p:cNvSpPr>
          <p:nvPr/>
        </p:nvSpPr>
        <p:spPr bwMode="auto">
          <a:xfrm>
            <a:off x="3419475" y="5589588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U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072" name="Text Box 59"/>
          <p:cNvSpPr txBox="1">
            <a:spLocks noChangeArrowheads="1"/>
          </p:cNvSpPr>
          <p:nvPr/>
        </p:nvSpPr>
        <p:spPr bwMode="auto">
          <a:xfrm>
            <a:off x="7667625" y="404813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Q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073" name="Text Box 60"/>
          <p:cNvSpPr txBox="1">
            <a:spLocks noChangeArrowheads="1"/>
          </p:cNvSpPr>
          <p:nvPr/>
        </p:nvSpPr>
        <p:spPr bwMode="auto">
          <a:xfrm>
            <a:off x="3276600" y="1773238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F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074" name="Text Box 61"/>
          <p:cNvSpPr txBox="1">
            <a:spLocks noChangeArrowheads="1"/>
          </p:cNvSpPr>
          <p:nvPr/>
        </p:nvSpPr>
        <p:spPr bwMode="auto">
          <a:xfrm>
            <a:off x="5508625" y="3068638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I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075" name="Text Box 91"/>
          <p:cNvSpPr txBox="1">
            <a:spLocks noChangeArrowheads="1"/>
          </p:cNvSpPr>
          <p:nvPr/>
        </p:nvSpPr>
        <p:spPr bwMode="auto">
          <a:xfrm>
            <a:off x="539750" y="4437063"/>
            <a:ext cx="1933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Вольтметр</a:t>
            </a:r>
          </a:p>
        </p:txBody>
      </p:sp>
      <p:sp>
        <p:nvSpPr>
          <p:cNvPr id="1076" name="Text Box 92"/>
          <p:cNvSpPr txBox="1">
            <a:spLocks noChangeArrowheads="1"/>
          </p:cNvSpPr>
          <p:nvPr/>
        </p:nvSpPr>
        <p:spPr bwMode="auto">
          <a:xfrm>
            <a:off x="5003800" y="5734050"/>
            <a:ext cx="1476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Омметр</a:t>
            </a:r>
          </a:p>
        </p:txBody>
      </p:sp>
      <p:sp>
        <p:nvSpPr>
          <p:cNvPr id="1077" name="Text Box 93"/>
          <p:cNvSpPr txBox="1">
            <a:spLocks noChangeArrowheads="1"/>
          </p:cNvSpPr>
          <p:nvPr/>
        </p:nvSpPr>
        <p:spPr bwMode="auto">
          <a:xfrm>
            <a:off x="6732588" y="1916113"/>
            <a:ext cx="2017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Амперметр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6"/>
          <p:cNvSpPr txBox="1">
            <a:spLocks noChangeArrowheads="1"/>
          </p:cNvSpPr>
          <p:nvPr/>
        </p:nvSpPr>
        <p:spPr bwMode="auto">
          <a:xfrm>
            <a:off x="3059113" y="260350"/>
            <a:ext cx="2705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>
                <a:solidFill>
                  <a:srgbClr val="FF0000"/>
                </a:solidFill>
              </a:rPr>
              <a:t>Часть 2</a:t>
            </a:r>
          </a:p>
        </p:txBody>
      </p:sp>
      <p:pic>
        <p:nvPicPr>
          <p:cNvPr id="37893" name="Picture 7" descr="75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188913"/>
            <a:ext cx="136842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4067175" y="3500438"/>
          <a:ext cx="2881313" cy="973137"/>
        </p:xfrm>
        <a:graphic>
          <a:graphicData uri="http://schemas.openxmlformats.org/presentationml/2006/ole">
            <p:oleObj spid="_x0000_s37894" name="Формула" r:id="rId4" imgW="1244520" imgH="419040" progId="Equation.3">
              <p:embed/>
            </p:oleObj>
          </a:graphicData>
        </a:graphic>
      </p:graphicFrame>
      <p:graphicFrame>
        <p:nvGraphicFramePr>
          <p:cNvPr id="37985" name="Group 97"/>
          <p:cNvGraphicFramePr>
            <a:graphicFrameLocks noGrp="1"/>
          </p:cNvGraphicFramePr>
          <p:nvPr/>
        </p:nvGraphicFramePr>
        <p:xfrm>
          <a:off x="358775" y="1484784"/>
          <a:ext cx="8785225" cy="3168650"/>
        </p:xfrm>
        <a:graphic>
          <a:graphicData uri="http://schemas.openxmlformats.org/drawingml/2006/table">
            <a:tbl>
              <a:tblPr/>
              <a:tblGrid>
                <a:gridCol w="2447925"/>
                <a:gridCol w="1223963"/>
                <a:gridCol w="2917825"/>
                <a:gridCol w="2195512"/>
              </a:tblGrid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вариант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= 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=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300 Кл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 =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 мин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вариант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 =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?</a:t>
                      </a: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US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= 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00Дж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 =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 Кл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R = ?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 = </a:t>
                      </a: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м,</a:t>
                      </a:r>
                      <a:endParaRPr kumimoji="0" lang="ru-RU" sz="3200" b="1" i="1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 =</a:t>
                      </a: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2мм</a:t>
                      </a:r>
                      <a:r>
                        <a:rPr kumimoji="0" lang="ru-RU" sz="32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3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268538" y="1412875"/>
            <a:ext cx="44148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5400">
                <a:solidFill>
                  <a:srgbClr val="FF0000"/>
                </a:solidFill>
              </a:rPr>
              <a:t>Проверь себя!</a:t>
            </a:r>
          </a:p>
        </p:txBody>
      </p:sp>
      <p:pic>
        <p:nvPicPr>
          <p:cNvPr id="15363" name="Picture 3" descr="75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2205038"/>
            <a:ext cx="136842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/>
        </p:nvGraphicFramePr>
        <p:xfrm>
          <a:off x="468313" y="260350"/>
          <a:ext cx="8424862" cy="6337301"/>
        </p:xfrm>
        <a:graphic>
          <a:graphicData uri="http://schemas.openxmlformats.org/drawingml/2006/table">
            <a:tbl>
              <a:tblPr/>
              <a:tblGrid>
                <a:gridCol w="2106612"/>
                <a:gridCol w="2106613"/>
                <a:gridCol w="2105025"/>
                <a:gridCol w="2106612"/>
              </a:tblGrid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50" name="Object 34"/>
          <p:cNvGraphicFramePr>
            <a:graphicFrameLocks noChangeAspect="1"/>
          </p:cNvGraphicFramePr>
          <p:nvPr/>
        </p:nvGraphicFramePr>
        <p:xfrm>
          <a:off x="2700338" y="4365625"/>
          <a:ext cx="1871662" cy="666750"/>
        </p:xfrm>
        <a:graphic>
          <a:graphicData uri="http://schemas.openxmlformats.org/presentationml/2006/ole">
            <p:oleObj spid="_x0000_s2050" name="Формула" r:id="rId3" imgW="571320" imgH="203040" progId="Equation.3">
              <p:embed/>
            </p:oleObj>
          </a:graphicData>
        </a:graphic>
      </p:graphicFrame>
      <p:graphicFrame>
        <p:nvGraphicFramePr>
          <p:cNvPr id="9251" name="Object 35"/>
          <p:cNvGraphicFramePr>
            <a:graphicFrameLocks noChangeAspect="1"/>
          </p:cNvGraphicFramePr>
          <p:nvPr/>
        </p:nvGraphicFramePr>
        <p:xfrm>
          <a:off x="4787900" y="260350"/>
          <a:ext cx="1800225" cy="1300163"/>
        </p:xfrm>
        <a:graphic>
          <a:graphicData uri="http://schemas.openxmlformats.org/presentationml/2006/ole">
            <p:oleObj spid="_x0000_s2051" name="Формула" r:id="rId4" imgW="545760" imgH="393480" progId="Equation.3">
              <p:embed/>
            </p:oleObj>
          </a:graphicData>
        </a:graphic>
      </p:graphicFrame>
      <p:graphicFrame>
        <p:nvGraphicFramePr>
          <p:cNvPr id="9252" name="Object 36"/>
          <p:cNvGraphicFramePr>
            <a:graphicFrameLocks noChangeAspect="1"/>
          </p:cNvGraphicFramePr>
          <p:nvPr/>
        </p:nvGraphicFramePr>
        <p:xfrm>
          <a:off x="827088" y="1484313"/>
          <a:ext cx="1441450" cy="1363662"/>
        </p:xfrm>
        <a:graphic>
          <a:graphicData uri="http://schemas.openxmlformats.org/presentationml/2006/ole">
            <p:oleObj spid="_x0000_s2052" name="Формула" r:id="rId5" imgW="444240" imgH="419040" progId="Equation.3">
              <p:embed/>
            </p:oleObj>
          </a:graphicData>
        </a:graphic>
      </p:graphicFrame>
      <p:graphicFrame>
        <p:nvGraphicFramePr>
          <p:cNvPr id="2053" name="Object 37"/>
          <p:cNvGraphicFramePr>
            <a:graphicFrameLocks noChangeAspect="1"/>
          </p:cNvGraphicFramePr>
          <p:nvPr/>
        </p:nvGraphicFramePr>
        <p:xfrm>
          <a:off x="7451725" y="5300663"/>
          <a:ext cx="1327150" cy="1374775"/>
        </p:xfrm>
        <a:graphic>
          <a:graphicData uri="http://schemas.openxmlformats.org/presentationml/2006/ole">
            <p:oleObj spid="_x0000_s2053" name="Формула" r:id="rId6" imgW="380880" imgH="393480" progId="Equation.3">
              <p:embed/>
            </p:oleObj>
          </a:graphicData>
        </a:graphic>
      </p:graphicFrame>
      <p:sp>
        <p:nvSpPr>
          <p:cNvPr id="2087" name="Text Box 38"/>
          <p:cNvSpPr txBox="1">
            <a:spLocks noChangeArrowheads="1"/>
          </p:cNvSpPr>
          <p:nvPr/>
        </p:nvSpPr>
        <p:spPr bwMode="auto">
          <a:xfrm>
            <a:off x="1187450" y="47625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5508625" y="1844675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7308850" y="3213100"/>
            <a:ext cx="969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Ом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5148263" y="4437063"/>
            <a:ext cx="1096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Дж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2555875" y="620713"/>
            <a:ext cx="2173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Калориметр</a:t>
            </a:r>
          </a:p>
        </p:txBody>
      </p:sp>
      <p:graphicFrame>
        <p:nvGraphicFramePr>
          <p:cNvPr id="9259" name="Object 43"/>
          <p:cNvGraphicFramePr>
            <a:graphicFrameLocks noChangeAspect="1"/>
          </p:cNvGraphicFramePr>
          <p:nvPr/>
        </p:nvGraphicFramePr>
        <p:xfrm>
          <a:off x="6980238" y="4365625"/>
          <a:ext cx="1663700" cy="666750"/>
        </p:xfrm>
        <a:graphic>
          <a:graphicData uri="http://schemas.openxmlformats.org/presentationml/2006/ole">
            <p:oleObj spid="_x0000_s2054" name="Формула" r:id="rId7" imgW="507960" imgH="203040" progId="Equation.3">
              <p:embed/>
            </p:oleObj>
          </a:graphicData>
        </a:graphic>
      </p:graphicFrame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1187450" y="5516563"/>
            <a:ext cx="61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555875" y="3141663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Динамометр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1187450" y="3068638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R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419475" y="5589588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U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7667625" y="404813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Q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9265" name="Text Box 49"/>
          <p:cNvSpPr txBox="1">
            <a:spLocks noChangeArrowheads="1"/>
          </p:cNvSpPr>
          <p:nvPr/>
        </p:nvSpPr>
        <p:spPr bwMode="auto">
          <a:xfrm>
            <a:off x="3276600" y="1773238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F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508625" y="3068638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I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539750" y="4437063"/>
            <a:ext cx="1933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Вольтметр</a:t>
            </a:r>
          </a:p>
        </p:txBody>
      </p:sp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5003800" y="5734050"/>
            <a:ext cx="1476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Омметр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6732588" y="1916113"/>
            <a:ext cx="2017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Амперметр</a:t>
            </a:r>
          </a:p>
        </p:txBody>
      </p:sp>
      <p:sp>
        <p:nvSpPr>
          <p:cNvPr id="9270" name="Oval 54"/>
          <p:cNvSpPr>
            <a:spLocks noChangeArrowheads="1"/>
          </p:cNvSpPr>
          <p:nvPr/>
        </p:nvSpPr>
        <p:spPr bwMode="auto">
          <a:xfrm>
            <a:off x="1042988" y="476250"/>
            <a:ext cx="9144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1" name="Oval 55"/>
          <p:cNvSpPr>
            <a:spLocks noChangeArrowheads="1"/>
          </p:cNvSpPr>
          <p:nvPr/>
        </p:nvSpPr>
        <p:spPr bwMode="auto">
          <a:xfrm>
            <a:off x="5219700" y="2997200"/>
            <a:ext cx="914400" cy="914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2" name="Oval 56"/>
          <p:cNvSpPr>
            <a:spLocks noChangeArrowheads="1"/>
          </p:cNvSpPr>
          <p:nvPr/>
        </p:nvSpPr>
        <p:spPr bwMode="auto">
          <a:xfrm>
            <a:off x="7380288" y="5445125"/>
            <a:ext cx="1512887" cy="12239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73" name="Oval 57"/>
          <p:cNvSpPr>
            <a:spLocks noChangeArrowheads="1"/>
          </p:cNvSpPr>
          <p:nvPr/>
        </p:nvSpPr>
        <p:spPr bwMode="auto">
          <a:xfrm>
            <a:off x="6804025" y="1557338"/>
            <a:ext cx="1944688" cy="12239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85" name="Rectangle 69"/>
          <p:cNvSpPr>
            <a:spLocks noChangeArrowheads="1"/>
          </p:cNvSpPr>
          <p:nvPr/>
        </p:nvSpPr>
        <p:spPr bwMode="auto">
          <a:xfrm>
            <a:off x="1187450" y="1989138"/>
            <a:ext cx="338455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I </a:t>
            </a:r>
            <a:r>
              <a:rPr lang="ru-RU" sz="3600">
                <a:solidFill>
                  <a:srgbClr val="FF0000"/>
                </a:solidFill>
              </a:rPr>
              <a:t>вариант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835150" y="4365625"/>
            <a:ext cx="443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Максимальный балл - 4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9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5" grpId="0"/>
      <p:bldP spid="9256" grpId="0"/>
      <p:bldP spid="9257" grpId="0"/>
      <p:bldP spid="9258" grpId="0"/>
      <p:bldP spid="9260" grpId="0"/>
      <p:bldP spid="9261" grpId="0"/>
      <p:bldP spid="9262" grpId="0"/>
      <p:bldP spid="9263" grpId="0"/>
      <p:bldP spid="9264" grpId="0"/>
      <p:bldP spid="9265" grpId="0"/>
      <p:bldP spid="9267" grpId="0"/>
      <p:bldP spid="9268" grpId="0"/>
      <p:bldP spid="9270" grpId="0" animBg="1"/>
      <p:bldP spid="9271" grpId="0" animBg="1"/>
      <p:bldP spid="9272" grpId="0" animBg="1"/>
      <p:bldP spid="9273" grpId="0" animBg="1"/>
      <p:bldP spid="9285" grpId="0" animBg="1"/>
      <p:bldP spid="71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468313" y="260350"/>
          <a:ext cx="8424862" cy="6337301"/>
        </p:xfrm>
        <a:graphic>
          <a:graphicData uri="http://schemas.openxmlformats.org/drawingml/2006/table">
            <a:tbl>
              <a:tblPr/>
              <a:tblGrid>
                <a:gridCol w="2106612"/>
                <a:gridCol w="2106613"/>
                <a:gridCol w="2105025"/>
                <a:gridCol w="2106612"/>
              </a:tblGrid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74" name="Object 34"/>
          <p:cNvGraphicFramePr>
            <a:graphicFrameLocks noChangeAspect="1"/>
          </p:cNvGraphicFramePr>
          <p:nvPr/>
        </p:nvGraphicFramePr>
        <p:xfrm>
          <a:off x="4356100" y="3644900"/>
          <a:ext cx="1871663" cy="666750"/>
        </p:xfrm>
        <a:graphic>
          <a:graphicData uri="http://schemas.openxmlformats.org/presentationml/2006/ole">
            <p:oleObj spid="_x0000_s3074" name="Формула" r:id="rId3" imgW="571320" imgH="203040" progId="Equation.3">
              <p:embed/>
            </p:oleObj>
          </a:graphicData>
        </a:graphic>
      </p:graphicFrame>
      <p:graphicFrame>
        <p:nvGraphicFramePr>
          <p:cNvPr id="10275" name="Object 35"/>
          <p:cNvGraphicFramePr>
            <a:graphicFrameLocks noChangeAspect="1"/>
          </p:cNvGraphicFramePr>
          <p:nvPr/>
        </p:nvGraphicFramePr>
        <p:xfrm>
          <a:off x="4787900" y="260350"/>
          <a:ext cx="1800225" cy="1300163"/>
        </p:xfrm>
        <a:graphic>
          <a:graphicData uri="http://schemas.openxmlformats.org/presentationml/2006/ole">
            <p:oleObj spid="_x0000_s3075" name="Формула" r:id="rId4" imgW="545760" imgH="393480" progId="Equation.3">
              <p:embed/>
            </p:oleObj>
          </a:graphicData>
        </a:graphic>
      </p:graphicFrame>
      <p:graphicFrame>
        <p:nvGraphicFramePr>
          <p:cNvPr id="3076" name="Object 36"/>
          <p:cNvGraphicFramePr>
            <a:graphicFrameLocks noChangeAspect="1"/>
          </p:cNvGraphicFramePr>
          <p:nvPr/>
        </p:nvGraphicFramePr>
        <p:xfrm>
          <a:off x="827088" y="1484313"/>
          <a:ext cx="1441450" cy="1363662"/>
        </p:xfrm>
        <a:graphic>
          <a:graphicData uri="http://schemas.openxmlformats.org/presentationml/2006/ole">
            <p:oleObj spid="_x0000_s3076" name="Формула" r:id="rId5" imgW="444240" imgH="419040" progId="Equation.3">
              <p:embed/>
            </p:oleObj>
          </a:graphicData>
        </a:graphic>
      </p:graphicFrame>
      <p:graphicFrame>
        <p:nvGraphicFramePr>
          <p:cNvPr id="10277" name="Object 37"/>
          <p:cNvGraphicFramePr>
            <a:graphicFrameLocks noChangeAspect="1"/>
          </p:cNvGraphicFramePr>
          <p:nvPr/>
        </p:nvGraphicFramePr>
        <p:xfrm>
          <a:off x="7451725" y="5300663"/>
          <a:ext cx="1327150" cy="1374775"/>
        </p:xfrm>
        <a:graphic>
          <a:graphicData uri="http://schemas.openxmlformats.org/presentationml/2006/ole">
            <p:oleObj spid="_x0000_s3077" name="Формула" r:id="rId6" imgW="380880" imgH="393480" progId="Equation.3">
              <p:embed/>
            </p:oleObj>
          </a:graphicData>
        </a:graphic>
      </p:graphicFrame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1187450" y="47625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112" name="Text Box 39"/>
          <p:cNvSpPr txBox="1">
            <a:spLocks noChangeArrowheads="1"/>
          </p:cNvSpPr>
          <p:nvPr/>
        </p:nvSpPr>
        <p:spPr bwMode="auto">
          <a:xfrm>
            <a:off x="5508625" y="1844675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7308850" y="3213100"/>
            <a:ext cx="969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Ом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5148263" y="4437063"/>
            <a:ext cx="1096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Дж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2555875" y="620713"/>
            <a:ext cx="2173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Калориметр</a:t>
            </a:r>
          </a:p>
        </p:txBody>
      </p:sp>
      <p:graphicFrame>
        <p:nvGraphicFramePr>
          <p:cNvPr id="10283" name="Object 43"/>
          <p:cNvGraphicFramePr>
            <a:graphicFrameLocks noChangeAspect="1"/>
          </p:cNvGraphicFramePr>
          <p:nvPr/>
        </p:nvGraphicFramePr>
        <p:xfrm>
          <a:off x="6980238" y="4365625"/>
          <a:ext cx="1663700" cy="666750"/>
        </p:xfrm>
        <a:graphic>
          <a:graphicData uri="http://schemas.openxmlformats.org/presentationml/2006/ole">
            <p:oleObj spid="_x0000_s3078" name="Формула" r:id="rId7" imgW="507960" imgH="203040" progId="Equation.3">
              <p:embed/>
            </p:oleObj>
          </a:graphicData>
        </a:graphic>
      </p:graphicFrame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1187450" y="5516563"/>
            <a:ext cx="61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2555875" y="3141663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Динамометр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1187450" y="3068638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R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3119" name="Text Box 47"/>
          <p:cNvSpPr txBox="1">
            <a:spLocks noChangeArrowheads="1"/>
          </p:cNvSpPr>
          <p:nvPr/>
        </p:nvSpPr>
        <p:spPr bwMode="auto">
          <a:xfrm>
            <a:off x="3419475" y="5589588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U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7667625" y="404813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Q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3276600" y="1773238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F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508625" y="3068638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I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539750" y="4437063"/>
            <a:ext cx="1933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Вольтметр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5003800" y="5734050"/>
            <a:ext cx="1476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Омметр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6732588" y="1916113"/>
            <a:ext cx="2017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Амперметр</a:t>
            </a:r>
          </a:p>
        </p:txBody>
      </p:sp>
      <p:sp>
        <p:nvSpPr>
          <p:cNvPr id="10294" name="Oval 54"/>
          <p:cNvSpPr>
            <a:spLocks noChangeArrowheads="1"/>
          </p:cNvSpPr>
          <p:nvPr/>
        </p:nvSpPr>
        <p:spPr bwMode="auto">
          <a:xfrm>
            <a:off x="827088" y="1484313"/>
            <a:ext cx="1728787" cy="1295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5" name="Oval 55"/>
          <p:cNvSpPr>
            <a:spLocks noChangeArrowheads="1"/>
          </p:cNvSpPr>
          <p:nvPr/>
        </p:nvSpPr>
        <p:spPr bwMode="auto">
          <a:xfrm>
            <a:off x="539750" y="4005263"/>
            <a:ext cx="1944688" cy="1295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6" name="Oval 56"/>
          <p:cNvSpPr>
            <a:spLocks noChangeArrowheads="1"/>
          </p:cNvSpPr>
          <p:nvPr/>
        </p:nvSpPr>
        <p:spPr bwMode="auto">
          <a:xfrm>
            <a:off x="3059113" y="5516563"/>
            <a:ext cx="1368425" cy="1008062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7" name="Oval 57"/>
          <p:cNvSpPr>
            <a:spLocks noChangeArrowheads="1"/>
          </p:cNvSpPr>
          <p:nvPr/>
        </p:nvSpPr>
        <p:spPr bwMode="auto">
          <a:xfrm>
            <a:off x="5076825" y="1628775"/>
            <a:ext cx="1439863" cy="10795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8" name="Rectangle 58"/>
          <p:cNvSpPr>
            <a:spLocks noChangeArrowheads="1"/>
          </p:cNvSpPr>
          <p:nvPr/>
        </p:nvSpPr>
        <p:spPr bwMode="auto">
          <a:xfrm>
            <a:off x="4067175" y="3500438"/>
            <a:ext cx="338455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II </a:t>
            </a:r>
            <a:r>
              <a:rPr lang="ru-RU" sz="3600">
                <a:solidFill>
                  <a:srgbClr val="0000FF"/>
                </a:solidFill>
              </a:rPr>
              <a:t>вариант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492500" y="620713"/>
            <a:ext cx="44354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Максимальный балл - 4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0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8" grpId="0"/>
      <p:bldP spid="10280" grpId="0"/>
      <p:bldP spid="10281" grpId="0"/>
      <p:bldP spid="10282" grpId="0"/>
      <p:bldP spid="10284" grpId="0"/>
      <p:bldP spid="10285" grpId="0"/>
      <p:bldP spid="10286" grpId="0"/>
      <p:bldP spid="10288" grpId="0"/>
      <p:bldP spid="10289" grpId="0"/>
      <p:bldP spid="10290" grpId="0"/>
      <p:bldP spid="10292" grpId="0"/>
      <p:bldP spid="10293" grpId="0"/>
      <p:bldP spid="10294" grpId="0" animBg="1"/>
      <p:bldP spid="10295" grpId="0" animBg="1"/>
      <p:bldP spid="10296" grpId="0" animBg="1"/>
      <p:bldP spid="10297" grpId="0" animBg="1"/>
      <p:bldP spid="10298" grpId="0" animBg="1"/>
      <p:bldP spid="71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468313" y="260350"/>
          <a:ext cx="8424862" cy="6337301"/>
        </p:xfrm>
        <a:graphic>
          <a:graphicData uri="http://schemas.openxmlformats.org/drawingml/2006/table">
            <a:tbl>
              <a:tblPr/>
              <a:tblGrid>
                <a:gridCol w="2106612"/>
                <a:gridCol w="2106613"/>
                <a:gridCol w="2105025"/>
                <a:gridCol w="2106612"/>
              </a:tblGrid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8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98" name="Object 34"/>
          <p:cNvGraphicFramePr>
            <a:graphicFrameLocks noChangeAspect="1"/>
          </p:cNvGraphicFramePr>
          <p:nvPr/>
        </p:nvGraphicFramePr>
        <p:xfrm>
          <a:off x="2700338" y="4365625"/>
          <a:ext cx="1871662" cy="666750"/>
        </p:xfrm>
        <a:graphic>
          <a:graphicData uri="http://schemas.openxmlformats.org/presentationml/2006/ole">
            <p:oleObj spid="_x0000_s4098" name="Формула" r:id="rId3" imgW="571320" imgH="203040" progId="Equation.3">
              <p:embed/>
            </p:oleObj>
          </a:graphicData>
        </a:graphic>
      </p:graphicFrame>
      <p:graphicFrame>
        <p:nvGraphicFramePr>
          <p:cNvPr id="4099" name="Object 35"/>
          <p:cNvGraphicFramePr>
            <a:graphicFrameLocks noChangeAspect="1"/>
          </p:cNvGraphicFramePr>
          <p:nvPr/>
        </p:nvGraphicFramePr>
        <p:xfrm>
          <a:off x="4787900" y="260350"/>
          <a:ext cx="1800225" cy="1300163"/>
        </p:xfrm>
        <a:graphic>
          <a:graphicData uri="http://schemas.openxmlformats.org/presentationml/2006/ole">
            <p:oleObj spid="_x0000_s4099" name="Формула" r:id="rId4" imgW="545760" imgH="393480" progId="Equation.3">
              <p:embed/>
            </p:oleObj>
          </a:graphicData>
        </a:graphic>
      </p:graphicFrame>
      <p:graphicFrame>
        <p:nvGraphicFramePr>
          <p:cNvPr id="11300" name="Object 36"/>
          <p:cNvGraphicFramePr>
            <a:graphicFrameLocks noChangeAspect="1"/>
          </p:cNvGraphicFramePr>
          <p:nvPr/>
        </p:nvGraphicFramePr>
        <p:xfrm>
          <a:off x="827088" y="1484313"/>
          <a:ext cx="1441450" cy="1363662"/>
        </p:xfrm>
        <a:graphic>
          <a:graphicData uri="http://schemas.openxmlformats.org/presentationml/2006/ole">
            <p:oleObj spid="_x0000_s4100" name="Формула" r:id="rId5" imgW="444240" imgH="419040" progId="Equation.3">
              <p:embed/>
            </p:oleObj>
          </a:graphicData>
        </a:graphic>
      </p:graphicFrame>
      <p:graphicFrame>
        <p:nvGraphicFramePr>
          <p:cNvPr id="11301" name="Object 37"/>
          <p:cNvGraphicFramePr>
            <a:graphicFrameLocks noChangeAspect="1"/>
          </p:cNvGraphicFramePr>
          <p:nvPr/>
        </p:nvGraphicFramePr>
        <p:xfrm>
          <a:off x="7451725" y="5300663"/>
          <a:ext cx="1327150" cy="1374775"/>
        </p:xfrm>
        <a:graphic>
          <a:graphicData uri="http://schemas.openxmlformats.org/presentationml/2006/ole">
            <p:oleObj spid="_x0000_s4101" name="Формула" r:id="rId6" imgW="380880" imgH="393480" progId="Equation.3">
              <p:embed/>
            </p:oleObj>
          </a:graphicData>
        </a:graphic>
      </p:graphicFrame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1187450" y="476250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5508625" y="1844675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4137" name="Text Box 40"/>
          <p:cNvSpPr txBox="1">
            <a:spLocks noChangeArrowheads="1"/>
          </p:cNvSpPr>
          <p:nvPr/>
        </p:nvSpPr>
        <p:spPr bwMode="auto">
          <a:xfrm>
            <a:off x="7308850" y="3213100"/>
            <a:ext cx="9699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Ом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5148263" y="4437063"/>
            <a:ext cx="1096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Дж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2555875" y="620713"/>
            <a:ext cx="2173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Калориметр</a:t>
            </a:r>
          </a:p>
        </p:txBody>
      </p:sp>
      <p:graphicFrame>
        <p:nvGraphicFramePr>
          <p:cNvPr id="11307" name="Object 43"/>
          <p:cNvGraphicFramePr>
            <a:graphicFrameLocks noChangeAspect="1"/>
          </p:cNvGraphicFramePr>
          <p:nvPr/>
        </p:nvGraphicFramePr>
        <p:xfrm>
          <a:off x="6980238" y="4365625"/>
          <a:ext cx="1663700" cy="666750"/>
        </p:xfrm>
        <a:graphic>
          <a:graphicData uri="http://schemas.openxmlformats.org/presentationml/2006/ole">
            <p:oleObj spid="_x0000_s4102" name="Формула" r:id="rId7" imgW="507960" imgH="203040" progId="Equation.3">
              <p:embed/>
            </p:oleObj>
          </a:graphicData>
        </a:graphic>
      </p:graphicFrame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1187450" y="5516563"/>
            <a:ext cx="619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Н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2555875" y="3141663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Динамометр</a:t>
            </a:r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1187450" y="3068638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R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3419475" y="5589588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U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7667625" y="404813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Q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1313" name="Text Box 49"/>
          <p:cNvSpPr txBox="1">
            <a:spLocks noChangeArrowheads="1"/>
          </p:cNvSpPr>
          <p:nvPr/>
        </p:nvSpPr>
        <p:spPr bwMode="auto">
          <a:xfrm>
            <a:off x="3276600" y="1773238"/>
            <a:ext cx="5572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F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5508625" y="3068638"/>
            <a:ext cx="401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009900"/>
                </a:solidFill>
              </a:rPr>
              <a:t>I</a:t>
            </a:r>
            <a:endParaRPr lang="ru-RU" sz="4400">
              <a:solidFill>
                <a:srgbClr val="009900"/>
              </a:solidFill>
            </a:endParaRP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539750" y="4437063"/>
            <a:ext cx="1933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Вольтметр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5003800" y="5734050"/>
            <a:ext cx="1476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Омметр</a:t>
            </a:r>
          </a:p>
        </p:txBody>
      </p: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6732588" y="1916113"/>
            <a:ext cx="2017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0">
                <a:solidFill>
                  <a:srgbClr val="0000FF"/>
                </a:solidFill>
              </a:rPr>
              <a:t>Амперметр</a:t>
            </a:r>
          </a:p>
        </p:txBody>
      </p:sp>
      <p:sp>
        <p:nvSpPr>
          <p:cNvPr id="11318" name="Oval 54"/>
          <p:cNvSpPr>
            <a:spLocks noChangeArrowheads="1"/>
          </p:cNvSpPr>
          <p:nvPr/>
        </p:nvSpPr>
        <p:spPr bwMode="auto">
          <a:xfrm>
            <a:off x="5003800" y="5445125"/>
            <a:ext cx="1657350" cy="10795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19" name="Oval 55"/>
          <p:cNvSpPr>
            <a:spLocks noChangeArrowheads="1"/>
          </p:cNvSpPr>
          <p:nvPr/>
        </p:nvSpPr>
        <p:spPr bwMode="auto">
          <a:xfrm>
            <a:off x="684213" y="2852738"/>
            <a:ext cx="1657350" cy="1150937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20" name="Oval 56"/>
          <p:cNvSpPr>
            <a:spLocks noChangeArrowheads="1"/>
          </p:cNvSpPr>
          <p:nvPr/>
        </p:nvSpPr>
        <p:spPr bwMode="auto">
          <a:xfrm>
            <a:off x="4716463" y="260350"/>
            <a:ext cx="2087562" cy="1296988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21" name="Oval 57"/>
          <p:cNvSpPr>
            <a:spLocks noChangeArrowheads="1"/>
          </p:cNvSpPr>
          <p:nvPr/>
        </p:nvSpPr>
        <p:spPr bwMode="auto">
          <a:xfrm>
            <a:off x="6948488" y="2924175"/>
            <a:ext cx="1657350" cy="1081088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22" name="Rectangle 58"/>
          <p:cNvSpPr>
            <a:spLocks noChangeArrowheads="1"/>
          </p:cNvSpPr>
          <p:nvPr/>
        </p:nvSpPr>
        <p:spPr bwMode="auto">
          <a:xfrm>
            <a:off x="3059113" y="2349500"/>
            <a:ext cx="338455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66"/>
                </a:solidFill>
              </a:rPr>
              <a:t>III </a:t>
            </a:r>
            <a:r>
              <a:rPr lang="ru-RU" sz="3600">
                <a:solidFill>
                  <a:srgbClr val="FF0066"/>
                </a:solidFill>
              </a:rPr>
              <a:t>вариант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484438" y="4292600"/>
            <a:ext cx="4435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/>
              <a:t>Максимальный балл - 4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11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2" grpId="0"/>
      <p:bldP spid="11303" grpId="0"/>
      <p:bldP spid="11305" grpId="0"/>
      <p:bldP spid="11306" grpId="0"/>
      <p:bldP spid="11308" grpId="0"/>
      <p:bldP spid="11309" grpId="0"/>
      <p:bldP spid="11311" grpId="0"/>
      <p:bldP spid="11313" grpId="0"/>
      <p:bldP spid="11314" grpId="0"/>
      <p:bldP spid="11315" grpId="0"/>
      <p:bldP spid="11317" grpId="0"/>
      <p:bldP spid="11318" grpId="0" animBg="1"/>
      <p:bldP spid="11319" grpId="0" animBg="1"/>
      <p:bldP spid="11320" grpId="0" animBg="1"/>
      <p:bldP spid="11321" grpId="0" animBg="1"/>
      <p:bldP spid="11322" grpId="0" animBg="1"/>
      <p:bldP spid="717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624</Words>
  <Application>Microsoft Office PowerPoint</Application>
  <PresentationFormat>Экран (4:3)</PresentationFormat>
  <Paragraphs>231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Зависимость силы тока от напряжения</vt:lpstr>
      <vt:lpstr>2. Зависимость силы тока от сопротивления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404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Windows User</cp:lastModifiedBy>
  <cp:revision>37</cp:revision>
  <dcterms:created xsi:type="dcterms:W3CDTF">2010-01-22T15:26:33Z</dcterms:created>
  <dcterms:modified xsi:type="dcterms:W3CDTF">2020-02-09T05:52:09Z</dcterms:modified>
</cp:coreProperties>
</file>