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3D7A5-B58B-4BD2-8F90-8D9960764C3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75E81-E6FA-4DE9-B74F-D50D6CD9E4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зависимости от направления колебаний частиц и направления распространения волны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различают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волны поперечные и продольные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B3077-29EE-4714-BA7A-2D3A24F1F13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391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зависимости от направления колебаний частиц и направления распространения волны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различают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волны поперечные и продольные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4949-BDC3-40A0-9E5C-CC92DA40EF7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845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Электромагнитные волны, в том числе и свет, являются поперечными.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4949-BDC3-40A0-9E5C-CC92DA40EF7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38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Появление поперечных волн в твердых телах объясняется возникновением сил упругости при деформациях сдвига.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4949-BDC3-40A0-9E5C-CC92DA40EF7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81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80E0-4EFA-431F-A16A-AD3A7FA9F7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377-54B5-49EE-84EA-03698F879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80E0-4EFA-431F-A16A-AD3A7FA9F7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377-54B5-49EE-84EA-03698F879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80E0-4EFA-431F-A16A-AD3A7FA9F7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377-54B5-49EE-84EA-03698F879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80E0-4EFA-431F-A16A-AD3A7FA9F7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377-54B5-49EE-84EA-03698F879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80E0-4EFA-431F-A16A-AD3A7FA9F7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377-54B5-49EE-84EA-03698F879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80E0-4EFA-431F-A16A-AD3A7FA9F7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377-54B5-49EE-84EA-03698F879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80E0-4EFA-431F-A16A-AD3A7FA9F7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377-54B5-49EE-84EA-03698F879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80E0-4EFA-431F-A16A-AD3A7FA9F7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377-54B5-49EE-84EA-03698F879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80E0-4EFA-431F-A16A-AD3A7FA9F7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377-54B5-49EE-84EA-03698F879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80E0-4EFA-431F-A16A-AD3A7FA9F7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377-54B5-49EE-84EA-03698F879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80E0-4EFA-431F-A16A-AD3A7FA9F7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8377-54B5-49EE-84EA-03698F879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180E0-4EFA-431F-A16A-AD3A7FA9F7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68377-54B5-49EE-84EA-03698F8797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slide" Target="slide22.x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ru/url?sa=i&amp;rct=j&amp;q=&amp;esrc=s&amp;frm=1&amp;source=images&amp;cd=&amp;cad=rja&amp;uact=8&amp;ved=0CAcQjRw&amp;url=http://lib.convdocs.org/docs/index-242341.html&amp;ei=FqauVM-IDoWdPeO9gOAL&amp;bvm=bv.83134100,d.ZWU&amp;psig=AFQjCNEBhkuw17Pb71Y6RvUmXrjTFpSCmQ&amp;ust=142081826566819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24" y="1268760"/>
            <a:ext cx="9617184" cy="1470025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Механические волны</a:t>
            </a:r>
            <a:endParaRPr lang="ru-RU" sz="960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20478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маятни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09120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колеб атомов в кристалле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4152" y="4968602"/>
            <a:ext cx="2159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электронно-лучевая трубка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637" y="4509120"/>
            <a:ext cx="230505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413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1196752"/>
            <a:ext cx="9144000" cy="1828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Волны, в которых частицы колеблются перпендикулярно линии распространения волны, называют поперечными.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51114" y="384473"/>
            <a:ext cx="6241773" cy="92333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Поперечные волны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04448" y="6237312"/>
            <a:ext cx="539552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848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55306"/>
            <a:ext cx="626752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Возникают только в твердых телах,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объясняется возникновением сил упругости при деформациях</a:t>
            </a:r>
            <a:endParaRPr lang="ru-RU" dirty="0"/>
          </a:p>
        </p:txBody>
      </p:sp>
      <p:pic>
        <p:nvPicPr>
          <p:cNvPr id="3" name="Рисунок 4" descr="peoplewav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93235"/>
            <a:ext cx="9144000" cy="20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648201"/>
            <a:ext cx="868632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83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25"/>
            <a:ext cx="91440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92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76200" y="1083468"/>
            <a:ext cx="8991600" cy="3183731"/>
            <a:chOff x="304800" y="3810000"/>
            <a:chExt cx="8382000" cy="28956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04800" y="3810000"/>
              <a:ext cx="8382000" cy="2895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" name="Picture 4" descr="http://rusnauka.narod.ru/lib/phisic/destroy/gl7/Image237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9425" y="4148138"/>
              <a:ext cx="5286375" cy="2252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463" name="Прямоугольник 5"/>
            <p:cNvSpPr>
              <a:spLocks noChangeArrowheads="1"/>
            </p:cNvSpPr>
            <p:nvPr/>
          </p:nvSpPr>
          <p:spPr bwMode="auto">
            <a:xfrm>
              <a:off x="446869" y="4173641"/>
              <a:ext cx="2639232" cy="867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i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Поперечная волна </a:t>
              </a:r>
            </a:p>
          </p:txBody>
        </p:sp>
        <p:sp>
          <p:nvSpPr>
            <p:cNvPr id="19464" name="Прямоугольник 6"/>
            <p:cNvSpPr>
              <a:spLocks noChangeArrowheads="1"/>
            </p:cNvSpPr>
            <p:nvPr/>
          </p:nvSpPr>
          <p:spPr bwMode="auto">
            <a:xfrm>
              <a:off x="446869" y="5319158"/>
              <a:ext cx="2572556" cy="867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i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Продольная волна</a:t>
              </a: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8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2339752" y="764704"/>
            <a:ext cx="3333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Поперечные волны</a:t>
            </a:r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5772371" y="764704"/>
            <a:ext cx="3371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Продольные волны</a:t>
            </a:r>
          </a:p>
        </p:txBody>
      </p:sp>
      <p:sp>
        <p:nvSpPr>
          <p:cNvPr id="379910" name="Line 6"/>
          <p:cNvSpPr>
            <a:spLocks noChangeShapeType="1"/>
          </p:cNvSpPr>
          <p:nvPr/>
        </p:nvSpPr>
        <p:spPr bwMode="auto">
          <a:xfrm>
            <a:off x="5795963" y="665163"/>
            <a:ext cx="0" cy="6192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914" name="Line 10"/>
          <p:cNvSpPr>
            <a:spLocks noChangeShapeType="1"/>
          </p:cNvSpPr>
          <p:nvPr/>
        </p:nvSpPr>
        <p:spPr bwMode="auto">
          <a:xfrm>
            <a:off x="250825" y="1341438"/>
            <a:ext cx="8713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915" name="Line 11"/>
          <p:cNvSpPr>
            <a:spLocks noChangeShapeType="1"/>
          </p:cNvSpPr>
          <p:nvPr/>
        </p:nvSpPr>
        <p:spPr bwMode="auto">
          <a:xfrm>
            <a:off x="2339975" y="593725"/>
            <a:ext cx="0" cy="6264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916" name="Line 12"/>
          <p:cNvSpPr>
            <a:spLocks noChangeShapeType="1"/>
          </p:cNvSpPr>
          <p:nvPr/>
        </p:nvSpPr>
        <p:spPr bwMode="auto">
          <a:xfrm>
            <a:off x="250825" y="3068638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917" name="Line 13"/>
          <p:cNvSpPr>
            <a:spLocks noChangeShapeType="1"/>
          </p:cNvSpPr>
          <p:nvPr/>
        </p:nvSpPr>
        <p:spPr bwMode="auto">
          <a:xfrm>
            <a:off x="323850" y="5013325"/>
            <a:ext cx="8496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918" name="Text Box 14"/>
          <p:cNvSpPr txBox="1">
            <a:spLocks noChangeArrowheads="1"/>
          </p:cNvSpPr>
          <p:nvPr/>
        </p:nvSpPr>
        <p:spPr bwMode="auto">
          <a:xfrm rot="-1817096">
            <a:off x="250825" y="1916113"/>
            <a:ext cx="1757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Причина</a:t>
            </a:r>
          </a:p>
        </p:txBody>
      </p:sp>
      <p:sp>
        <p:nvSpPr>
          <p:cNvPr id="379919" name="Text Box 15"/>
          <p:cNvSpPr txBox="1">
            <a:spLocks noChangeArrowheads="1"/>
          </p:cNvSpPr>
          <p:nvPr/>
        </p:nvSpPr>
        <p:spPr bwMode="auto">
          <a:xfrm rot="-2008510">
            <a:off x="493215" y="3714284"/>
            <a:ext cx="1205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Форма</a:t>
            </a:r>
          </a:p>
        </p:txBody>
      </p:sp>
      <p:sp>
        <p:nvSpPr>
          <p:cNvPr id="379920" name="Text Box 16"/>
          <p:cNvSpPr txBox="1">
            <a:spLocks noChangeArrowheads="1"/>
          </p:cNvSpPr>
          <p:nvPr/>
        </p:nvSpPr>
        <p:spPr bwMode="auto">
          <a:xfrm rot="-1994645">
            <a:off x="-149111" y="5658972"/>
            <a:ext cx="25699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Возникновение</a:t>
            </a:r>
          </a:p>
        </p:txBody>
      </p:sp>
      <p:sp>
        <p:nvSpPr>
          <p:cNvPr id="379921" name="Text Box 17"/>
          <p:cNvSpPr txBox="1">
            <a:spLocks noChangeArrowheads="1"/>
          </p:cNvSpPr>
          <p:nvPr/>
        </p:nvSpPr>
        <p:spPr bwMode="auto">
          <a:xfrm>
            <a:off x="2555875" y="1700213"/>
            <a:ext cx="2952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Деформация сдвига</a:t>
            </a:r>
          </a:p>
        </p:txBody>
      </p:sp>
      <p:sp>
        <p:nvSpPr>
          <p:cNvPr id="379922" name="Text Box 18"/>
          <p:cNvSpPr txBox="1">
            <a:spLocks noChangeArrowheads="1"/>
          </p:cNvSpPr>
          <p:nvPr/>
        </p:nvSpPr>
        <p:spPr bwMode="auto">
          <a:xfrm>
            <a:off x="6156325" y="1700213"/>
            <a:ext cx="25923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Сжатие и растяжение</a:t>
            </a:r>
          </a:p>
        </p:txBody>
      </p:sp>
      <p:sp>
        <p:nvSpPr>
          <p:cNvPr id="379923" name="Text Box 19"/>
          <p:cNvSpPr txBox="1">
            <a:spLocks noChangeArrowheads="1"/>
          </p:cNvSpPr>
          <p:nvPr/>
        </p:nvSpPr>
        <p:spPr bwMode="auto">
          <a:xfrm>
            <a:off x="2627313" y="3789363"/>
            <a:ext cx="316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Горб - впадина</a:t>
            </a:r>
          </a:p>
        </p:txBody>
      </p:sp>
      <p:sp>
        <p:nvSpPr>
          <p:cNvPr id="379924" name="Text Box 20"/>
          <p:cNvSpPr txBox="1">
            <a:spLocks noChangeArrowheads="1"/>
          </p:cNvSpPr>
          <p:nvPr/>
        </p:nvSpPr>
        <p:spPr bwMode="auto">
          <a:xfrm>
            <a:off x="6084888" y="3573463"/>
            <a:ext cx="2771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Сгущение - растяжение</a:t>
            </a:r>
          </a:p>
        </p:txBody>
      </p:sp>
      <p:sp>
        <p:nvSpPr>
          <p:cNvPr id="379925" name="Text Box 21"/>
          <p:cNvSpPr txBox="1">
            <a:spLocks noChangeArrowheads="1"/>
          </p:cNvSpPr>
          <p:nvPr/>
        </p:nvSpPr>
        <p:spPr bwMode="auto">
          <a:xfrm>
            <a:off x="2555875" y="5589588"/>
            <a:ext cx="31686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границе двух сред</a:t>
            </a:r>
          </a:p>
        </p:txBody>
      </p:sp>
      <p:sp>
        <p:nvSpPr>
          <p:cNvPr id="379926" name="Text Box 22"/>
          <p:cNvSpPr txBox="1">
            <a:spLocks noChangeArrowheads="1"/>
          </p:cNvSpPr>
          <p:nvPr/>
        </p:nvSpPr>
        <p:spPr bwMode="auto">
          <a:xfrm>
            <a:off x="6516688" y="5445125"/>
            <a:ext cx="2016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Внутри среды</a:t>
            </a:r>
          </a:p>
        </p:txBody>
      </p:sp>
    </p:spTree>
    <p:extLst>
      <p:ext uri="{BB962C8B-B14F-4D97-AF65-F5344CB8AC3E}">
        <p14:creationId xmlns:p14="http://schemas.microsoft.com/office/powerpoint/2010/main" xmlns="" val="3739726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21" grpId="0"/>
      <p:bldP spid="379922" grpId="0"/>
      <p:bldP spid="379923" grpId="0"/>
      <p:bldP spid="379924" grpId="0"/>
      <p:bldP spid="379925" grpId="0"/>
      <p:bldP spid="379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Характеристики волн.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28586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Длина волны - расстояние между ближайшими точками колеблющимися в одинаковой фазе.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-21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500298" y="3857628"/>
          <a:ext cx="3929090" cy="1785950"/>
        </p:xfrm>
        <a:graphic>
          <a:graphicData uri="http://schemas.openxmlformats.org/presentationml/2006/ole">
            <p:oleObj spid="_x0000_s1026" name="Формула" r:id="rId3" imgW="355292" imgH="203024" progId="Equation.3">
              <p:embed/>
            </p:oleObj>
          </a:graphicData>
        </a:graphic>
      </p:graphicFrame>
      <p:pic>
        <p:nvPicPr>
          <p:cNvPr id="1026" name="Picture 2" descr="Картинка 27 из 13935"/>
          <p:cNvPicPr>
            <a:picLocks noChangeAspect="1" noChangeArrowheads="1"/>
          </p:cNvPicPr>
          <p:nvPr/>
        </p:nvPicPr>
        <p:blipFill>
          <a:blip r:embed="rId4" cstate="print"/>
          <a:srcRect l="7335" t="11475" r="6479" b="26230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88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Механические волны контроль знаний"/>
          <p:cNvPicPr>
            <a:picLocks noChangeAspect="1" noChangeArrowheads="1"/>
          </p:cNvPicPr>
          <p:nvPr/>
        </p:nvPicPr>
        <p:blipFill>
          <a:blip r:embed="rId2" cstate="print"/>
          <a:srcRect l="10972" t="30653" r="6003" b="16902"/>
          <a:stretch>
            <a:fillRect/>
          </a:stretch>
        </p:blipFill>
        <p:spPr bwMode="auto">
          <a:xfrm>
            <a:off x="107504" y="980728"/>
            <a:ext cx="9036496" cy="53285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2772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Длина волны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Длина волны - это расстояние между ближайшими точками, колеблющимися в одинаковых фазах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064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Характеристики волн.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14422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2. </a:t>
            </a:r>
            <a:r>
              <a:rPr lang="ru-RU" sz="4400" b="1" u="sng" dirty="0" smtClean="0"/>
              <a:t>Период</a:t>
            </a:r>
            <a:r>
              <a:rPr lang="ru-RU" sz="4400" b="1" dirty="0" smtClean="0"/>
              <a:t> - время за которое волна распространяется на длину волны.</a:t>
            </a:r>
            <a:endParaRPr lang="ru-RU" sz="4400" b="1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071802" y="3286124"/>
          <a:ext cx="2786082" cy="1601798"/>
        </p:xfrm>
        <a:graphic>
          <a:graphicData uri="http://schemas.openxmlformats.org/presentationml/2006/ole">
            <p:oleObj spid="_x0000_s2050" name="Формула" r:id="rId3" imgW="317225" imgH="203024" progId="Equation.3">
              <p:embed/>
            </p:oleObj>
          </a:graphicData>
        </a:graphic>
      </p:graphicFrame>
      <p:pic>
        <p:nvPicPr>
          <p:cNvPr id="20484" name="Picture 4" descr="Картинка 2 из 3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2" y="928670"/>
            <a:ext cx="9144000" cy="5929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695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Характеристики волн.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928670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3. Скорость волны.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00034" y="1857364"/>
          <a:ext cx="3286148" cy="3143272"/>
        </p:xfrm>
        <a:graphic>
          <a:graphicData uri="http://schemas.openxmlformats.org/presentationml/2006/ole">
            <p:oleObj spid="_x0000_s3074" name="Формула" r:id="rId3" imgW="406048" imgH="393359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929190" y="2643182"/>
          <a:ext cx="4071934" cy="1571636"/>
        </p:xfrm>
        <a:graphic>
          <a:graphicData uri="http://schemas.openxmlformats.org/presentationml/2006/ole">
            <p:oleObj spid="_x0000_s3075" name="Формула" r:id="rId4" imgW="431425" imgH="177646" progId="Equation.3">
              <p:embed/>
            </p:oleObj>
          </a:graphicData>
        </a:graphic>
      </p:graphicFrame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4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Механические волны контроль знаний"/>
          <p:cNvPicPr>
            <a:picLocks noChangeAspect="1" noChangeArrowheads="1"/>
          </p:cNvPicPr>
          <p:nvPr/>
        </p:nvPicPr>
        <p:blipFill>
          <a:blip r:embed="rId2" cstate="print"/>
          <a:srcRect l="9082" t="28369" r="9649" b="2332"/>
          <a:stretch>
            <a:fillRect/>
          </a:stretch>
        </p:blipFill>
        <p:spPr bwMode="auto">
          <a:xfrm>
            <a:off x="395536" y="980728"/>
            <a:ext cx="8493016" cy="5431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1315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Явление распространения колебаний в пространстве с течением времени называется механической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волной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7790"/>
            <a:ext cx="4191000" cy="281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038600"/>
            <a:ext cx="414262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555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Уравнение гармонической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линейно-поляризованной волны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996952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y = A*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60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*(t - x/</a:t>
            </a:r>
            <a:r>
              <a:rPr lang="el-GR" sz="6000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pPr algn="ctr"/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60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l-GR" sz="6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/T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9144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 поверхности воды в озере волна распространяется со скоростью 6 м/с. Каковы период и частота колебаний, если длина волны 3 м?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Задача 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9704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048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Рыболов заметил, что за 10 с поплавок совершил 20 колебаний на волнах. При этом расстояние между берегом и рыболовом 12 м и в этом расстоянии укладывается 10 гребней волны. Найдите скорость волны.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12E0~1\AppData\Local\Temp\Rar$DIa0.834\слайд 10.JPG"/>
          <p:cNvPicPr>
            <a:picLocks noChangeAspect="1" noChangeArrowheads="1"/>
          </p:cNvPicPr>
          <p:nvPr/>
        </p:nvPicPr>
        <p:blipFill>
          <a:blip r:embed="rId2" cstate="print"/>
          <a:srcRect l="6616" t="19403" r="8462" b="6655"/>
          <a:stretch>
            <a:fillRect/>
          </a:stretch>
        </p:blipFill>
        <p:spPr bwMode="auto">
          <a:xfrm>
            <a:off x="4724400" y="3962400"/>
            <a:ext cx="4230414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159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12474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Волна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распространение  колебаний в пространстве с течением времени.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564904"/>
            <a:ext cx="1307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волна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501008"/>
            <a:ext cx="288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механическая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3429000"/>
            <a:ext cx="3732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электромагнитная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051720" y="3140968"/>
            <a:ext cx="1946056" cy="289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11960" y="3140968"/>
            <a:ext cx="2010719" cy="217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661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48680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Условия возникновения механической волны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300" y="2204864"/>
            <a:ext cx="9144000" cy="150304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Наличие упругой среды.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Наличие источника колебаний.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6" name="Picture 2" descr="http://lib.convdocs.org/pars_docs/refs/243/242341/242341_html_m5b1dd17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4267200" cy="2057401"/>
          </a:xfrm>
          <a:prstGeom prst="rect">
            <a:avLst/>
          </a:prstGeom>
          <a:noFill/>
        </p:spPr>
      </p:pic>
      <p:pic>
        <p:nvPicPr>
          <p:cNvPr id="82948" name="Picture 4" descr="http://class-fizika.narod.ru/9_class/24/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0619" y="4114800"/>
            <a:ext cx="3408581" cy="2056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835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04664"/>
            <a:ext cx="7715272" cy="5714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Свойства волн</a:t>
            </a:r>
            <a:endParaRPr lang="ru-RU" sz="44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34616"/>
            <a:ext cx="9036496" cy="531872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Механические волны распространяются только в упругой среде.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распространении волны частицы колеблются около своих положений равновесия, а не перемещаются вслед за волной. 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Перенос энергии происходит без переноса вещества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684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D:\Documents and Settings\Elena\Мои документы\волны\SoundWav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90800"/>
            <a:ext cx="426578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4" descr="peoplewav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9144000" cy="20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271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Виды механических волн</a:t>
            </a:r>
            <a:endParaRPr lang="ru-RU" sz="5400" b="1" i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6643702" y="1428736"/>
            <a:ext cx="1000132" cy="2576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500166" y="1500174"/>
            <a:ext cx="1000132" cy="2432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221088"/>
            <a:ext cx="4029694" cy="92333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Продольные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98313" y="4221088"/>
            <a:ext cx="4145687" cy="92333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Поперечные 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7" descr="попереч волн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90511"/>
            <a:ext cx="3949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прод волн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36" y="1090511"/>
            <a:ext cx="4377921" cy="293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1507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9110" y="384473"/>
            <a:ext cx="6125780" cy="92333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Продольные волны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345992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Волны, в которых частицы колеблются вдоль линии распространения волны, называются продольными.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24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Возникают в любой среде (жидкости, в газах, в </a:t>
            </a:r>
            <a:r>
              <a:rPr lang="ru-RU" b="1" dirty="0" err="1"/>
              <a:t>тв</a:t>
            </a:r>
            <a:r>
              <a:rPr lang="ru-RU" b="1" dirty="0"/>
              <a:t>. телах</a:t>
            </a:r>
            <a:r>
              <a:rPr lang="ru-RU" b="1" dirty="0" smtClean="0"/>
              <a:t>)</a:t>
            </a:r>
            <a:endParaRPr lang="ru-RU" dirty="0"/>
          </a:p>
        </p:txBody>
      </p:sp>
      <p:pic>
        <p:nvPicPr>
          <p:cNvPr id="3" name="Picture 9" descr="7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2286000"/>
            <a:ext cx="895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478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371</Words>
  <Application>Microsoft Office PowerPoint</Application>
  <PresentationFormat>Экран (4:3)</PresentationFormat>
  <Paragraphs>59</Paragraphs>
  <Slides>22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Формула</vt:lpstr>
      <vt:lpstr>Механические волны</vt:lpstr>
      <vt:lpstr>Слайд 2</vt:lpstr>
      <vt:lpstr>Слайд 3</vt:lpstr>
      <vt:lpstr>Условия возникновения механической волны:</vt:lpstr>
      <vt:lpstr>Свойства волн</vt:lpstr>
      <vt:lpstr>Слайд 6</vt:lpstr>
      <vt:lpstr>Виды механических волн</vt:lpstr>
      <vt:lpstr>Продольные волны</vt:lpstr>
      <vt:lpstr>Возникают в любой среде (жидкости, в газах, в тв. телах)</vt:lpstr>
      <vt:lpstr>Поперечные волны </vt:lpstr>
      <vt:lpstr>Возникают только в твердых телах, объясняется возникновением сил упругости при деформациях</vt:lpstr>
      <vt:lpstr>Слайд 12</vt:lpstr>
      <vt:lpstr>Слайд 13</vt:lpstr>
      <vt:lpstr>Слайд 14</vt:lpstr>
      <vt:lpstr>Характеристики волн.</vt:lpstr>
      <vt:lpstr>Слайд 16</vt:lpstr>
      <vt:lpstr>Слайд 17</vt:lpstr>
      <vt:lpstr>Слайд 18</vt:lpstr>
      <vt:lpstr>Слайд 19</vt:lpstr>
      <vt:lpstr>Слайд 20</vt:lpstr>
      <vt:lpstr>Задача №1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Механические волны</dc:title>
  <dc:creator>Windows User</dc:creator>
  <cp:lastModifiedBy>Windows User</cp:lastModifiedBy>
  <cp:revision>4</cp:revision>
  <dcterms:created xsi:type="dcterms:W3CDTF">2020-04-06T02:35:04Z</dcterms:created>
  <dcterms:modified xsi:type="dcterms:W3CDTF">2020-04-06T03:15:45Z</dcterms:modified>
</cp:coreProperties>
</file>