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drawings/legacyDiagramText4.bin" ContentType="application/vnd.ms-office.legacyDiagramText"/>
  <Override PartName="/ppt/drawings/legacyDiagramText5.bin" ContentType="application/vnd.ms-office.legacyDiagramText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rawings/legacyDiagramText1.bin" ContentType="application/vnd.ms-office.legacyDiagramText"/>
  <Override PartName="/ppt/drawings/legacyDiagramText2.bin" ContentType="application/vnd.ms-office.legacyDiagramText"/>
  <Override PartName="/ppt/drawings/legacyDiagramText3.bin" ContentType="application/vnd.ms-office.legacyDiagramText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sldIdLst>
    <p:sldId id="256" r:id="rId2"/>
    <p:sldId id="258" r:id="rId3"/>
    <p:sldId id="272" r:id="rId4"/>
    <p:sldId id="271" r:id="rId5"/>
    <p:sldId id="260" r:id="rId6"/>
    <p:sldId id="261" r:id="rId7"/>
    <p:sldId id="262" r:id="rId8"/>
    <p:sldId id="257" r:id="rId9"/>
    <p:sldId id="269" r:id="rId10"/>
    <p:sldId id="263" r:id="rId11"/>
    <p:sldId id="264" r:id="rId12"/>
    <p:sldId id="265" r:id="rId13"/>
    <p:sldId id="266" r:id="rId14"/>
    <p:sldId id="268" r:id="rId15"/>
    <p:sldId id="267" r:id="rId16"/>
    <p:sldId id="275" r:id="rId17"/>
    <p:sldId id="270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AB"/>
    <a:srgbClr val="EEEDCA"/>
    <a:srgbClr val="DEDC94"/>
    <a:srgbClr val="DBD600"/>
    <a:srgbClr val="E3FF93"/>
    <a:srgbClr val="E6FF9F"/>
    <a:srgbClr val="D1CC00"/>
    <a:srgbClr val="E7E6B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71" autoAdjust="0"/>
    <p:restoredTop sz="94614" autoAdjust="0"/>
  </p:normalViewPr>
  <p:slideViewPr>
    <p:cSldViewPr>
      <p:cViewPr varScale="1">
        <p:scale>
          <a:sx n="65" d="100"/>
          <a:sy n="65" d="100"/>
        </p:scale>
        <p:origin x="-13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0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06/relationships/legacyDocTextInfo" Target="legacyDocTextInfo.bin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4E802CD-4D5A-448D-BB98-0C1FFC9E3A9F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9575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109576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9577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9578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5E2160-A3A0-422D-8821-9830EE075E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394C0-A143-4156-ABFD-C9C363C62B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A3DD348-BE78-40C1-A033-E44A700BA4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EA64B90-9400-467F-B3A9-611B55CD98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ультимедиа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C009959-A2CE-4626-9801-D7D43A170E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B03D455-6921-447F-BBF2-B4B0AA2CCA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BFF5175-5DC7-4888-A17E-4BAFB03437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F9192A2-B903-4210-90A1-8509212542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274E6C3-1F31-4915-80AB-2D93180468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E943214-85C2-4339-AC2E-338B58D089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8FB48A-D183-4A5D-8119-1AC6832664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8236F-5693-4655-BEC7-D96B14060C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D7628-FAA8-42D1-B982-BD5EB11476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40BC8-89D3-42C4-B8C9-DFF67497B7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DA3E2-9229-42BE-9BD1-9B9AD6EEC1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52660-8212-4B9E-8534-84C87FAD1E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3A67A-61AB-427F-BC79-A9D0F78221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4666B0-AC6A-4A3C-948F-85D1005E71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684FBA15-BB3C-45EB-B2F1-3D98537FF2E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imes New Roman" charset="0"/>
            </a:endParaRPr>
          </a:p>
        </p:txBody>
      </p:sp>
      <p:sp>
        <p:nvSpPr>
          <p:cNvPr id="10855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855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imes New Roman" charset="0"/>
            </a:endParaRPr>
          </a:p>
        </p:txBody>
      </p:sp>
      <p:sp>
        <p:nvSpPr>
          <p:cNvPr id="10855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  <p:sldLayoutId id="2147483686" r:id="rId18"/>
    <p:sldLayoutId id="2147483687" r:id="rId19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slide" Target="slide18.xml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slide" Target="slide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http://www.college.ru/physics/courses/op25part1/content/chapter2/section/paragraph6/images/2-6-6.gif" TargetMode="Externa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slide" Target="slide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1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newt.phys.unsw.edu.au/~jw/strings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9150" y="836613"/>
            <a:ext cx="7339013" cy="1766887"/>
          </a:xfrm>
        </p:spPr>
        <p:txBody>
          <a:bodyPr/>
          <a:lstStyle/>
          <a:p>
            <a:r>
              <a:rPr lang="ru-RU" b="1">
                <a:latin typeface="Times New Roman" charset="0"/>
              </a:rPr>
              <a:t>Стоячие волны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27313" y="4797425"/>
            <a:ext cx="5761037" cy="18002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500" dirty="0">
                <a:latin typeface="Times New Roman" charset="0"/>
              </a:rPr>
              <a:t>Урок физики в 10 классе</a:t>
            </a:r>
            <a:endParaRPr lang="en-US" sz="2500" dirty="0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500" dirty="0">
                <a:latin typeface="Times New Roman" charset="0"/>
              </a:rPr>
              <a:t>(</a:t>
            </a:r>
            <a:r>
              <a:rPr lang="ru-RU" sz="2500" dirty="0" err="1">
                <a:latin typeface="Times New Roman" charset="0"/>
              </a:rPr>
              <a:t>естественно-научный</a:t>
            </a:r>
            <a:r>
              <a:rPr lang="ru-RU" sz="2500" dirty="0">
                <a:latin typeface="Times New Roman" charset="0"/>
              </a:rPr>
              <a:t> профиль)</a:t>
            </a:r>
          </a:p>
          <a:p>
            <a:pPr>
              <a:lnSpc>
                <a:spcPct val="90000"/>
              </a:lnSpc>
            </a:pPr>
            <a:endParaRPr lang="ru-RU" sz="2500" dirty="0">
              <a:latin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800"/>
                            </p:stCondLst>
                            <p:childTnLst>
                              <p:par>
                                <p:cTn id="16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3" name="Rectangle 13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7848600" cy="595312"/>
          </a:xfrm>
        </p:spPr>
        <p:txBody>
          <a:bodyPr/>
          <a:lstStyle/>
          <a:p>
            <a:pPr algn="ctr"/>
            <a:r>
              <a:rPr lang="ru-RU" sz="4000" b="1">
                <a:solidFill>
                  <a:schemeClr val="hlink"/>
                </a:solidFill>
                <a:latin typeface="Times New Roman" charset="0"/>
              </a:rPr>
              <a:t>Стоячие волны в струнах</a:t>
            </a:r>
          </a:p>
        </p:txBody>
      </p:sp>
      <p:sp>
        <p:nvSpPr>
          <p:cNvPr id="40986" name="Rectangle 26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981075"/>
            <a:ext cx="8497887" cy="3671888"/>
          </a:xfrm>
          <a:solidFill>
            <a:srgbClr val="D6FF61"/>
          </a:solidFill>
        </p:spPr>
        <p:txBody>
          <a:bodyPr/>
          <a:lstStyle/>
          <a:p>
            <a:pPr indent="558800">
              <a:lnSpc>
                <a:spcPct val="80000"/>
              </a:lnSpc>
              <a:buFont typeface="Wingdings" pitchFamily="2" charset="2"/>
              <a:buNone/>
            </a:pPr>
            <a:r>
              <a:rPr lang="en-US" sz="1200"/>
              <a:t>      </a:t>
            </a:r>
            <a:endParaRPr lang="ru-RU" sz="1200"/>
          </a:p>
          <a:p>
            <a:pPr indent="558800"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200"/>
              <a:t>      </a:t>
            </a:r>
            <a:r>
              <a:rPr lang="en-US" sz="1200"/>
              <a:t> </a:t>
            </a:r>
            <a:r>
              <a:rPr lang="ru-RU" sz="1600" b="1" i="1">
                <a:solidFill>
                  <a:schemeClr val="hlink"/>
                </a:solidFill>
              </a:rPr>
              <a:t>Если механическая волна, распространяющаяся в среде, встречает на своем пути какое-либо препятствие, то она может резко изменить характер своего поведения. Например, на границе раздела двух сред с разными механическими свойствами волна частично отражается, а частично проникает во вторую среду. Волна, бегущая по резиновому жгуту или струне отражается от неподвижно закрепленного конца; при этом появляется волна, бегущая во встречном направлении. В струне, закрепленной на обоих концах, возникают сложные колебания, которые можно рассматривать как результат наложения (суперпозиции) двух волн, распространяющихся в противоположных направлениях и испытывающих отражения и переотражения на концах. Колебания струн, закрепленных на обоих концах, создают звуки всех струнных музыкальных инструментов. </a:t>
            </a:r>
          </a:p>
        </p:txBody>
      </p:sp>
      <p:pic>
        <p:nvPicPr>
          <p:cNvPr id="40988" name="Picture 28" descr="6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339975" y="4724400"/>
            <a:ext cx="4537075" cy="2003425"/>
          </a:xfrm>
          <a:noFill/>
          <a:ln/>
        </p:spPr>
      </p:pic>
      <p:graphicFrame>
        <p:nvGraphicFramePr>
          <p:cNvPr id="111616" name="Object 0"/>
          <p:cNvGraphicFramePr>
            <a:graphicFrameLocks noChangeAspect="1"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11616" name="Формула" r:id="rId4" imgW="114120" imgH="215640" progId="Equation.3">
              <p:embed/>
            </p:oleObj>
          </a:graphicData>
        </a:graphic>
      </p:graphicFrame>
      <p:sp>
        <p:nvSpPr>
          <p:cNvPr id="40991" name="AutoShape 3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5876925"/>
            <a:ext cx="720725" cy="647700"/>
          </a:xfrm>
          <a:prstGeom prst="actionButtonHelp">
            <a:avLst/>
          </a:prstGeom>
          <a:solidFill>
            <a:srgbClr val="FFD5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4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1000"/>
                                        <p:tgtEl>
                                          <p:spTgt spid="40986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1000"/>
                                        <p:tgtEl>
                                          <p:spTgt spid="40986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000"/>
                                        <p:tgtEl>
                                          <p:spTgt spid="40986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40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40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40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3" grpId="0"/>
      <p:bldP spid="40986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>
                <a:solidFill>
                  <a:schemeClr val="bg2"/>
                </a:solidFill>
                <a:latin typeface="Times New Roman" charset="0"/>
              </a:rPr>
              <a:t>Струнные музыкальные инструменты</a:t>
            </a:r>
          </a:p>
        </p:txBody>
      </p:sp>
      <p:pic>
        <p:nvPicPr>
          <p:cNvPr id="44045" name="Picture 13" descr="Strings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468313" y="1773238"/>
            <a:ext cx="5400675" cy="3263900"/>
          </a:xfrm>
          <a:noFill/>
          <a:ln/>
        </p:spPr>
      </p:pic>
      <p:pic>
        <p:nvPicPr>
          <p:cNvPr id="44043" name="Picture 11" descr="Jazzsmal"/>
          <p:cNvPicPr>
            <a:picLocks noChangeAspect="1" noChangeArrowheads="1"/>
          </p:cNvPicPr>
          <p:nvPr>
            <p:ph sz="half"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708400" y="4365625"/>
            <a:ext cx="4897438" cy="2214563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>
                <a:solidFill>
                  <a:schemeClr val="bg2"/>
                </a:solidFill>
                <a:latin typeface="Times New Roman" charset="0"/>
              </a:rPr>
              <a:t>Стоячие волны в воздушных столбах</a:t>
            </a:r>
          </a:p>
        </p:txBody>
      </p:sp>
      <p:sp>
        <p:nvSpPr>
          <p:cNvPr id="46088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468313" y="3716338"/>
            <a:ext cx="8229600" cy="2665412"/>
          </a:xfrm>
          <a:solidFill>
            <a:srgbClr val="EEFFBD"/>
          </a:solidFill>
        </p:spPr>
        <p:txBody>
          <a:bodyPr/>
          <a:lstStyle/>
          <a:p>
            <a:pPr indent="376238" algn="just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 </a:t>
            </a:r>
            <a:r>
              <a:rPr lang="ru-RU" sz="1800" b="1" i="1" dirty="0">
                <a:solidFill>
                  <a:schemeClr val="hlink"/>
                </a:solidFill>
              </a:rPr>
              <a:t>Трубка </a:t>
            </a:r>
            <a:r>
              <a:rPr lang="ru-RU" sz="1800" b="1" i="1" dirty="0" err="1">
                <a:solidFill>
                  <a:schemeClr val="hlink"/>
                </a:solidFill>
              </a:rPr>
              <a:t>Кундта</a:t>
            </a:r>
            <a:r>
              <a:rPr lang="ru-RU" sz="1800" b="1" i="1" dirty="0">
                <a:solidFill>
                  <a:schemeClr val="hlink"/>
                </a:solidFill>
              </a:rPr>
              <a:t> является простым приспособлением для демонстрации стоячих звуковых волн. Трубка </a:t>
            </a:r>
            <a:r>
              <a:rPr lang="ru-RU" sz="1800" b="1" i="1" dirty="0" err="1">
                <a:solidFill>
                  <a:schemeClr val="hlink"/>
                </a:solidFill>
              </a:rPr>
              <a:t>Кундта</a:t>
            </a:r>
            <a:r>
              <a:rPr lang="ru-RU" sz="1800" b="1" i="1" dirty="0">
                <a:solidFill>
                  <a:schemeClr val="hlink"/>
                </a:solidFill>
              </a:rPr>
              <a:t> представляет собой длинную стеклянную трубку, в которой насыпано немного легкого порошка (например пробковой пыли). Один конец трубки запаян, в другом с помощью пробки укреплен медный стержень. Если потереть стержень наканифоленной замшей, то он начнет скрипеть, а пыль расположится аккуратными кучками вдоль трубки. Такое распределение обусловлено стоячими звуковыми волнами.</a:t>
            </a:r>
            <a:r>
              <a:rPr lang="ru-RU" sz="1800" i="1" dirty="0">
                <a:solidFill>
                  <a:schemeClr val="hlink"/>
                </a:solidFill>
              </a:rPr>
              <a:t> </a:t>
            </a:r>
          </a:p>
        </p:txBody>
      </p:sp>
      <p:pic>
        <p:nvPicPr>
          <p:cNvPr id="46090" name="Picture 10" descr="7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609725"/>
            <a:ext cx="8208962" cy="1450975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>
                <a:solidFill>
                  <a:schemeClr val="bg2"/>
                </a:solidFill>
                <a:latin typeface="Times New Roman" charset="0"/>
              </a:rPr>
              <a:t>Духовые музыкальные инструменты</a:t>
            </a:r>
          </a:p>
        </p:txBody>
      </p:sp>
      <p:pic>
        <p:nvPicPr>
          <p:cNvPr id="48139" name="Picture 11" descr="Brass"/>
          <p:cNvPicPr>
            <a:picLocks noChangeAspect="1" noChangeArrowheads="1"/>
          </p:cNvPicPr>
          <p:nvPr>
            <p:ph sz="half" idx="3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0" y="2205038"/>
            <a:ext cx="4427538" cy="3186112"/>
          </a:xfrm>
          <a:noFill/>
          <a:ln/>
        </p:spPr>
      </p:pic>
      <p:pic>
        <p:nvPicPr>
          <p:cNvPr id="48140" name="Picture 12" descr="Woodwin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738" y="2205038"/>
            <a:ext cx="5148262" cy="43926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424862" cy="1270000"/>
          </a:xfrm>
        </p:spPr>
        <p:txBody>
          <a:bodyPr/>
          <a:lstStyle/>
          <a:p>
            <a:pPr algn="ctr"/>
            <a:r>
              <a:rPr lang="ru-RU" sz="4000" b="1">
                <a:solidFill>
                  <a:schemeClr val="bg2"/>
                </a:solidFill>
                <a:latin typeface="Times New Roman" charset="0"/>
              </a:rPr>
              <a:t>Условие возникновения стоячих волн в шнуре</a:t>
            </a:r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4076700"/>
            <a:ext cx="8351837" cy="1655763"/>
          </a:xfrm>
          <a:solidFill>
            <a:srgbClr val="CCFF99"/>
          </a:solidFill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dirty="0"/>
              <a:t>          </a:t>
            </a:r>
            <a:r>
              <a:rPr lang="ru-RU" sz="2400" b="1" i="1" dirty="0">
                <a:solidFill>
                  <a:schemeClr val="tx2"/>
                </a:solidFill>
              </a:rPr>
              <a:t>На длине шнура, закрепленного на концах, укладывается целое число полуволн поперечных стоячих волн.</a:t>
            </a:r>
          </a:p>
        </p:txBody>
      </p:sp>
      <p:graphicFrame>
        <p:nvGraphicFramePr>
          <p:cNvPr id="52233" name="Object 9"/>
          <p:cNvGraphicFramePr>
            <a:graphicFrameLocks noChangeAspect="1"/>
          </p:cNvGraphicFramePr>
          <p:nvPr/>
        </p:nvGraphicFramePr>
        <p:xfrm>
          <a:off x="395288" y="2565400"/>
          <a:ext cx="8388350" cy="1033463"/>
        </p:xfrm>
        <a:graphic>
          <a:graphicData uri="http://schemas.openxmlformats.org/presentationml/2006/ole">
            <p:oleObj spid="_x0000_s52233" name="Формула" r:id="rId3" imgW="1295280" imgH="253800" progId="Equation.3">
              <p:embed/>
            </p:oleObj>
          </a:graphicData>
        </a:graphic>
      </p:graphicFrame>
      <p:sp>
        <p:nvSpPr>
          <p:cNvPr id="52238" name="AutoShape 1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27988" y="5949950"/>
            <a:ext cx="720725" cy="647700"/>
          </a:xfrm>
          <a:prstGeom prst="actionButtonHelp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>
                <a:solidFill>
                  <a:schemeClr val="bg2"/>
                </a:solidFill>
                <a:latin typeface="Times New Roman" charset="0"/>
              </a:rPr>
              <a:t>Моды колебаний</a:t>
            </a:r>
          </a:p>
        </p:txBody>
      </p:sp>
      <p:pic>
        <p:nvPicPr>
          <p:cNvPr id="50183" name="Picture 7" descr="http://www.college.ru/physics/courses/op25part1/content/chapter2/section/paragraph6/images/2-6-6.gif"/>
          <p:cNvPicPr>
            <a:picLocks noChangeAspect="1" noChangeArrowheads="1"/>
          </p:cNvPicPr>
          <p:nvPr>
            <p:ph sz="half" idx="1"/>
          </p:nvPr>
        </p:nvPicPr>
        <p:blipFill>
          <a:blip r:embed="rId2" r:link="rId3" cstate="print">
            <a:clrChange>
              <a:clrFrom>
                <a:srgbClr val="FAFEB6"/>
              </a:clrFrom>
              <a:clrTo>
                <a:srgbClr val="FAFEB6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84213" y="1700213"/>
            <a:ext cx="3554412" cy="4465637"/>
          </a:xfrm>
          <a:solidFill>
            <a:srgbClr val="FFFF79"/>
          </a:solidFill>
          <a:ln/>
        </p:spPr>
      </p:pic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4787900" y="1412875"/>
            <a:ext cx="3744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000">
              <a:latin typeface="Tahoma" pitchFamily="34" charset="0"/>
            </a:endParaRPr>
          </a:p>
        </p:txBody>
      </p:sp>
      <p:pic>
        <p:nvPicPr>
          <p:cNvPr id="50201" name="Picture 25" descr="9"/>
          <p:cNvPicPr>
            <a:picLocks noChangeAspect="1" noChangeArrowheads="1"/>
          </p:cNvPicPr>
          <p:nvPr>
            <p:ph sz="half" idx="2"/>
          </p:nvPr>
        </p:nvPicPr>
        <p:blipFill>
          <a:blip r:embed="rId4" cstate="print">
            <a:clrChange>
              <a:clrFrom>
                <a:srgbClr val="FBF797"/>
              </a:clrFrom>
              <a:clrTo>
                <a:srgbClr val="FBF797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076825" y="1700213"/>
            <a:ext cx="3455988" cy="4465637"/>
          </a:xfrm>
          <a:solidFill>
            <a:srgbClr val="FFFF99"/>
          </a:solidFill>
          <a:ln>
            <a:solidFill>
              <a:schemeClr val="tx1"/>
            </a:solidFill>
          </a:ln>
        </p:spPr>
      </p:pic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592138" y="6226175"/>
            <a:ext cx="318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2000">
              <a:latin typeface="Tahoma" pitchFamily="34" charset="0"/>
            </a:endParaRPr>
          </a:p>
        </p:txBody>
      </p:sp>
      <p:sp>
        <p:nvSpPr>
          <p:cNvPr id="50204" name="Text Box 28"/>
          <p:cNvSpPr txBox="1">
            <a:spLocks noChangeArrowheads="1"/>
          </p:cNvSpPr>
          <p:nvPr/>
        </p:nvSpPr>
        <p:spPr bwMode="auto">
          <a:xfrm>
            <a:off x="684213" y="6237288"/>
            <a:ext cx="3548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chemeClr val="bg2"/>
                </a:solidFill>
                <a:latin typeface="Arial" charset="0"/>
              </a:rPr>
              <a:t>в струнах</a:t>
            </a:r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5219700" y="6237288"/>
            <a:ext cx="3529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solidFill>
                  <a:schemeClr val="bg2"/>
                </a:solidFill>
                <a:latin typeface="Arial" charset="0"/>
              </a:rPr>
              <a:t>в воздушных столбах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0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0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0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0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0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0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0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0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0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0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  <p:bldP spid="50204" grpId="0"/>
      <p:bldP spid="5020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>
                <a:solidFill>
                  <a:schemeClr val="bg2"/>
                </a:solidFill>
                <a:latin typeface="Times New Roman" charset="0"/>
              </a:rPr>
              <a:t>Частота собственных колебаний струны</a:t>
            </a:r>
          </a:p>
        </p:txBody>
      </p:sp>
      <p:graphicFrame>
        <p:nvGraphicFramePr>
          <p:cNvPr id="104452" name="Object 4"/>
          <p:cNvGraphicFramePr>
            <a:graphicFrameLocks noChangeAspect="1"/>
          </p:cNvGraphicFramePr>
          <p:nvPr>
            <p:ph idx="1"/>
          </p:nvPr>
        </p:nvGraphicFramePr>
        <p:xfrm>
          <a:off x="971550" y="1647825"/>
          <a:ext cx="6696075" cy="1636713"/>
        </p:xfrm>
        <a:graphic>
          <a:graphicData uri="http://schemas.openxmlformats.org/presentationml/2006/ole">
            <p:oleObj spid="_x0000_s104452" name="Формула" r:id="rId3" imgW="1879560" imgH="393480" progId="Equation.3">
              <p:embed/>
            </p:oleObj>
          </a:graphicData>
        </a:graphic>
      </p:graphicFrame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1042988" y="3644900"/>
            <a:ext cx="68421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2"/>
                </a:solidFill>
                <a:latin typeface="Times New Roman" charset="0"/>
              </a:rPr>
              <a:t>n=1</a:t>
            </a:r>
            <a:r>
              <a:rPr lang="ru-RU" sz="2800" b="1">
                <a:solidFill>
                  <a:schemeClr val="bg2"/>
                </a:solidFill>
                <a:latin typeface="Times New Roman" charset="0"/>
              </a:rPr>
              <a:t> – основная мода (первая гармоника)</a:t>
            </a:r>
          </a:p>
          <a:p>
            <a:r>
              <a:rPr lang="en-US" sz="2800" b="1">
                <a:solidFill>
                  <a:schemeClr val="bg2"/>
                </a:solidFill>
                <a:latin typeface="Times New Roman" charset="0"/>
              </a:rPr>
              <a:t>n&gt;1 – n-</a:t>
            </a:r>
            <a:r>
              <a:rPr lang="ru-RU" sz="2800" b="1">
                <a:solidFill>
                  <a:schemeClr val="bg2"/>
                </a:solidFill>
                <a:latin typeface="Times New Roman" charset="0"/>
              </a:rPr>
              <a:t>ая гармоника (</a:t>
            </a:r>
            <a:r>
              <a:rPr lang="en-US" sz="2800" b="1">
                <a:solidFill>
                  <a:schemeClr val="bg2"/>
                </a:solidFill>
                <a:latin typeface="Times New Roman" charset="0"/>
              </a:rPr>
              <a:t>n-</a:t>
            </a:r>
            <a:r>
              <a:rPr lang="ru-RU" sz="2800" b="1">
                <a:solidFill>
                  <a:schemeClr val="bg2"/>
                </a:solidFill>
                <a:latin typeface="Times New Roman" charset="0"/>
              </a:rPr>
              <a:t>ый обертон)</a:t>
            </a:r>
          </a:p>
        </p:txBody>
      </p:sp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323850" y="4941888"/>
            <a:ext cx="8604250" cy="14414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dirty="0">
                <a:latin typeface="Times New Roman" charset="0"/>
              </a:rPr>
              <a:t>У струны имеется целый набор собственных </a:t>
            </a:r>
            <a:endParaRPr lang="en-US" sz="3200" dirty="0">
              <a:latin typeface="Times New Roman" charset="0"/>
            </a:endParaRPr>
          </a:p>
          <a:p>
            <a:pPr algn="ctr"/>
            <a:r>
              <a:rPr lang="ru-RU" sz="3200" dirty="0">
                <a:latin typeface="Times New Roman" charset="0"/>
              </a:rPr>
              <a:t>частот, кратных наиболее низкой частоте.</a:t>
            </a:r>
          </a:p>
          <a:p>
            <a:pPr algn="ctr"/>
            <a:endParaRPr lang="ru-RU" sz="3200" dirty="0">
              <a:latin typeface="Times New Roman" charset="0"/>
            </a:endParaRPr>
          </a:p>
        </p:txBody>
      </p:sp>
      <p:sp>
        <p:nvSpPr>
          <p:cNvPr id="104458" name="AutoShape 1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3789363"/>
            <a:ext cx="719137" cy="720725"/>
          </a:xfrm>
          <a:prstGeom prst="actionButtonHelp">
            <a:avLst/>
          </a:prstGeom>
          <a:solidFill>
            <a:srgbClr val="DEDC9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93688"/>
            <a:ext cx="7920037" cy="719137"/>
          </a:xfrm>
        </p:spPr>
        <p:txBody>
          <a:bodyPr/>
          <a:lstStyle/>
          <a:p>
            <a:pPr algn="ctr"/>
            <a:r>
              <a:rPr lang="ru-RU" b="1">
                <a:solidFill>
                  <a:schemeClr val="bg2"/>
                </a:solidFill>
                <a:latin typeface="Times New Roman" charset="0"/>
              </a:rPr>
              <a:t>Тембр звука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sz="half" idx="3"/>
          </p:nvPr>
        </p:nvSpPr>
        <p:spPr>
          <a:xfrm>
            <a:off x="539750" y="4221163"/>
            <a:ext cx="8135938" cy="2303462"/>
          </a:xfrm>
          <a:solidFill>
            <a:srgbClr val="FFFFBD"/>
          </a:solidFill>
        </p:spPr>
        <p:txBody>
          <a:bodyPr/>
          <a:lstStyle/>
          <a:p>
            <a:pPr indent="558800"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    </a:t>
            </a:r>
            <a:r>
              <a:rPr lang="ru-RU" sz="2000" b="1" i="1" dirty="0">
                <a:solidFill>
                  <a:schemeClr val="bg2"/>
                </a:solidFill>
              </a:rPr>
              <a:t>Одной из причин того</a:t>
            </a:r>
            <a:r>
              <a:rPr lang="en-US" sz="2000" b="1" i="1" dirty="0">
                <a:solidFill>
                  <a:schemeClr val="bg2"/>
                </a:solidFill>
              </a:rPr>
              <a:t>,</a:t>
            </a:r>
            <a:r>
              <a:rPr lang="ru-RU" sz="2000" b="1" i="1" dirty="0">
                <a:solidFill>
                  <a:schemeClr val="bg2"/>
                </a:solidFill>
              </a:rPr>
              <a:t> почему разные инструменты обладают различным тембром</a:t>
            </a:r>
            <a:r>
              <a:rPr lang="en-US" sz="2000" b="1" i="1" dirty="0">
                <a:solidFill>
                  <a:schemeClr val="bg2"/>
                </a:solidFill>
              </a:rPr>
              <a:t>,</a:t>
            </a:r>
            <a:r>
              <a:rPr lang="ru-RU" sz="2000" b="1" i="1" dirty="0">
                <a:solidFill>
                  <a:schemeClr val="bg2"/>
                </a:solidFill>
              </a:rPr>
              <a:t> является то</a:t>
            </a:r>
            <a:r>
              <a:rPr lang="en-US" sz="2000" b="1" i="1" dirty="0">
                <a:solidFill>
                  <a:schemeClr val="bg2"/>
                </a:solidFill>
              </a:rPr>
              <a:t>,</a:t>
            </a:r>
            <a:r>
              <a:rPr lang="ru-RU" sz="2000" b="1" i="1" dirty="0">
                <a:solidFill>
                  <a:schemeClr val="bg2"/>
                </a:solidFill>
              </a:rPr>
              <a:t> что обертоны</a:t>
            </a:r>
            <a:r>
              <a:rPr lang="en-US" sz="2000" b="1" i="1" dirty="0">
                <a:solidFill>
                  <a:schemeClr val="bg2"/>
                </a:solidFill>
              </a:rPr>
              <a:t>,</a:t>
            </a:r>
            <a:r>
              <a:rPr lang="ru-RU" sz="2000" b="1" i="1" dirty="0">
                <a:solidFill>
                  <a:schemeClr val="bg2"/>
                </a:solidFill>
              </a:rPr>
              <a:t> сопровождающие основное колебание</a:t>
            </a:r>
            <a:r>
              <a:rPr lang="en-US" sz="2000" b="1" i="1" dirty="0">
                <a:solidFill>
                  <a:schemeClr val="bg2"/>
                </a:solidFill>
              </a:rPr>
              <a:t>,</a:t>
            </a:r>
            <a:r>
              <a:rPr lang="ru-RU" sz="2000" b="1" i="1" dirty="0">
                <a:solidFill>
                  <a:schemeClr val="bg2"/>
                </a:solidFill>
              </a:rPr>
              <a:t> выражены у разных инструментов в неодинаковой степени.</a:t>
            </a:r>
          </a:p>
          <a:p>
            <a:pPr indent="558800" algn="just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 dirty="0">
                <a:solidFill>
                  <a:schemeClr val="bg2"/>
                </a:solidFill>
              </a:rPr>
              <a:t>    Другие причины различия тембра связаны с устройством корпуса самого инструмента – его формой</a:t>
            </a:r>
            <a:r>
              <a:rPr lang="en-US" sz="2000" b="1" i="1" dirty="0">
                <a:solidFill>
                  <a:schemeClr val="bg2"/>
                </a:solidFill>
              </a:rPr>
              <a:t>,</a:t>
            </a:r>
            <a:r>
              <a:rPr lang="ru-RU" sz="2000" b="1" i="1" dirty="0">
                <a:solidFill>
                  <a:schemeClr val="bg2"/>
                </a:solidFill>
              </a:rPr>
              <a:t> размерами</a:t>
            </a:r>
            <a:r>
              <a:rPr lang="en-US" sz="2000" b="1" i="1" dirty="0">
                <a:solidFill>
                  <a:schemeClr val="bg2"/>
                </a:solidFill>
              </a:rPr>
              <a:t>,</a:t>
            </a:r>
            <a:r>
              <a:rPr lang="ru-RU" sz="2000" b="1" i="1" dirty="0">
                <a:solidFill>
                  <a:schemeClr val="bg2"/>
                </a:solidFill>
              </a:rPr>
              <a:t> жесткостью и т.п. </a:t>
            </a:r>
          </a:p>
        </p:txBody>
      </p:sp>
      <p:pic>
        <p:nvPicPr>
          <p:cNvPr id="55309" name="Picture 13" descr="10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23850" y="1484313"/>
            <a:ext cx="3887788" cy="2608262"/>
          </a:xfrm>
          <a:noFill/>
          <a:ln/>
        </p:spPr>
      </p:pic>
      <p:pic>
        <p:nvPicPr>
          <p:cNvPr id="55311" name="Picture 15" descr="11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4500563" y="1484313"/>
            <a:ext cx="4175125" cy="2652712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5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530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5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5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302" grpId="0" build="allAtOnce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0FFE1">
                <a:gamma/>
                <a:shade val="46275"/>
                <a:invGamma/>
              </a:srgbClr>
            </a:gs>
            <a:gs pos="50000">
              <a:srgbClr val="F0FFE1"/>
            </a:gs>
            <a:gs pos="100000">
              <a:srgbClr val="F0FFE1">
                <a:gamma/>
                <a:shade val="46275"/>
                <a:invGamma/>
              </a:srgb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6096000" cy="838200"/>
          </a:xfrm>
        </p:spPr>
        <p:txBody>
          <a:bodyPr/>
          <a:lstStyle/>
          <a:p>
            <a:r>
              <a:rPr lang="ru-RU">
                <a:solidFill>
                  <a:srgbClr val="244800"/>
                </a:solidFill>
              </a:rPr>
              <a:t>Ответьте на вопросы: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133600"/>
            <a:ext cx="8294687" cy="4289425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sz="2400">
                <a:solidFill>
                  <a:srgbClr val="A8A400"/>
                </a:solidFill>
                <a:hlinkClick r:id="rId2" action="ppaction://hlinksldjump"/>
              </a:rPr>
              <a:t>Какая волна называется стоячей?</a:t>
            </a:r>
            <a:endParaRPr lang="ru-RU" sz="2400">
              <a:solidFill>
                <a:srgbClr val="A8A400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ru-RU" sz="2400">
                <a:solidFill>
                  <a:srgbClr val="A8A400"/>
                </a:solidFill>
                <a:hlinkClick r:id="rId3" action="ppaction://hlinksldjump"/>
              </a:rPr>
              <a:t>Объясните процесс образования стоячей волны.</a:t>
            </a:r>
            <a:endParaRPr lang="ru-RU" sz="2400">
              <a:solidFill>
                <a:srgbClr val="A8A400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ru-RU" sz="2400">
                <a:solidFill>
                  <a:srgbClr val="A8A400"/>
                </a:solidFill>
                <a:hlinkClick r:id="rId4" action="ppaction://hlinksldjump"/>
              </a:rPr>
              <a:t>Охарактеризуйте особенности колебаний точки в поперечной стоячей волне.</a:t>
            </a:r>
            <a:endParaRPr lang="ru-RU" sz="2400">
              <a:solidFill>
                <a:srgbClr val="A8A400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ru-RU" sz="2400">
                <a:solidFill>
                  <a:srgbClr val="A8A400"/>
                </a:solidFill>
                <a:hlinkClick r:id="rId5" action="ppaction://hlinksldjump"/>
              </a:rPr>
              <a:t>Сформулируйте определение пучностей и узлов стоячей волны.</a:t>
            </a:r>
            <a:endParaRPr lang="ru-RU" sz="2400">
              <a:solidFill>
                <a:srgbClr val="A8A400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ru-RU" sz="2400">
                <a:solidFill>
                  <a:srgbClr val="A8A400"/>
                </a:solidFill>
                <a:hlinkClick r:id="rId6" action="ppaction://hlinksldjump"/>
              </a:rPr>
              <a:t>При каком условии в струне, закрепленной на концах, образуются стоячие волны?</a:t>
            </a:r>
            <a:endParaRPr lang="ru-RU" sz="2400">
              <a:solidFill>
                <a:srgbClr val="A8A400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ru-RU" sz="2400">
                <a:solidFill>
                  <a:srgbClr val="A8A400"/>
                </a:solidFill>
                <a:hlinkClick r:id="rId7" action="ppaction://hlinksldjump"/>
              </a:rPr>
              <a:t>Что такое первая гармоника собственных колебаний в струне и обертоны?</a:t>
            </a:r>
            <a:endParaRPr lang="ru-RU" sz="2400">
              <a:solidFill>
                <a:srgbClr val="A8A4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D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2195513" y="2133600"/>
            <a:ext cx="53340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>
                <a:solidFill>
                  <a:srgbClr val="666400"/>
                </a:solidFill>
                <a:latin typeface="Times New Roman" charset="0"/>
              </a:rPr>
              <a:t>Урок окончен</a:t>
            </a:r>
          </a:p>
          <a:p>
            <a:pPr>
              <a:spcBef>
                <a:spcPct val="50000"/>
              </a:spcBef>
            </a:pPr>
            <a:r>
              <a:rPr lang="ru-RU" sz="6000">
                <a:solidFill>
                  <a:srgbClr val="666400"/>
                </a:solidFill>
                <a:latin typeface="Times New Roman" charset="0"/>
              </a:rPr>
              <a:t>Всем спасибо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827088" y="4724400"/>
            <a:ext cx="7772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u="sng" dirty="0">
                <a:latin typeface="Times New Roman" charset="0"/>
              </a:rPr>
              <a:t>Использованные ресурсы:</a:t>
            </a:r>
          </a:p>
          <a:p>
            <a:r>
              <a:rPr lang="ru-RU" sz="2000" b="1" dirty="0">
                <a:latin typeface="Times New Roman" charset="0"/>
              </a:rPr>
              <a:t>Статья Джо </a:t>
            </a:r>
            <a:r>
              <a:rPr lang="ru-RU" sz="2000" b="1" dirty="0" err="1">
                <a:latin typeface="Times New Roman" charset="0"/>
              </a:rPr>
              <a:t>Вулфи</a:t>
            </a:r>
            <a:r>
              <a:rPr lang="ru-RU" sz="2000" b="1" dirty="0">
                <a:latin typeface="Times New Roman" charset="0"/>
              </a:rPr>
              <a:t> «Струны, стоячие волны и гармоники» </a:t>
            </a:r>
            <a:r>
              <a:rPr lang="ru-RU" sz="2000" b="1" i="1" dirty="0">
                <a:latin typeface="Times New Roman" charset="0"/>
                <a:hlinkClick r:id="rId2"/>
              </a:rPr>
              <a:t>http://newt.phys.unsw.edu.au/~jw/strings.html</a:t>
            </a:r>
            <a:r>
              <a:rPr lang="ru-RU" sz="2000" b="1" i="1" dirty="0">
                <a:latin typeface="Times New Roman" charset="0"/>
              </a:rPr>
              <a:t>.</a:t>
            </a:r>
            <a:endParaRPr lang="ru-RU" sz="2000" b="1" dirty="0">
              <a:latin typeface="Times New Roman" charset="0"/>
            </a:endParaRPr>
          </a:p>
          <a:p>
            <a:r>
              <a:rPr lang="ru-RU" sz="2000" b="1" dirty="0">
                <a:solidFill>
                  <a:srgbClr val="0000FF"/>
                </a:solidFill>
                <a:latin typeface="Tahoma" pitchFamily="34" charset="0"/>
              </a:rPr>
              <a:t>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F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b="1">
                <a:solidFill>
                  <a:schemeClr val="folHlink"/>
                </a:solidFill>
                <a:latin typeface="Times New Roman" charset="0"/>
              </a:rPr>
              <a:t>Бегущие волны</a:t>
            </a:r>
          </a:p>
        </p:txBody>
      </p:sp>
      <p:pic>
        <p:nvPicPr>
          <p:cNvPr id="10254" name="Picture 14" descr="3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95288" y="1628775"/>
            <a:ext cx="3816350" cy="4968875"/>
          </a:xfrm>
          <a:noFill/>
          <a:ln/>
        </p:spPr>
      </p:pic>
      <p:pic>
        <p:nvPicPr>
          <p:cNvPr id="10255" name="Picture 15" descr="4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4932363" y="1628775"/>
            <a:ext cx="3883025" cy="5040313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80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ru-RU" sz="2400"/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468313" y="476250"/>
            <a:ext cx="80645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4400" b="1">
                <a:solidFill>
                  <a:schemeClr val="hlink"/>
                </a:solidFill>
                <a:latin typeface="Times New Roman" charset="0"/>
              </a:rPr>
              <a:t>Образование стоячих волн</a:t>
            </a:r>
          </a:p>
        </p:txBody>
      </p:sp>
      <p:sp>
        <p:nvSpPr>
          <p:cNvPr id="79881" name="Rectangle 9"/>
          <p:cNvSpPr>
            <a:spLocks noChangeArrowheads="1"/>
          </p:cNvSpPr>
          <p:nvPr/>
        </p:nvSpPr>
        <p:spPr bwMode="auto">
          <a:xfrm>
            <a:off x="4284663" y="1700213"/>
            <a:ext cx="4535487" cy="4381500"/>
          </a:xfrm>
          <a:prstGeom prst="rect">
            <a:avLst/>
          </a:prstGeom>
          <a:solidFill>
            <a:srgbClr val="E6FF9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466725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1000" dirty="0"/>
              <a:t>      </a:t>
            </a:r>
            <a:endParaRPr lang="ru-RU" sz="1000" dirty="0"/>
          </a:p>
          <a:p>
            <a:pPr marL="342900" indent="466725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1400" b="1" dirty="0">
              <a:solidFill>
                <a:schemeClr val="hlink"/>
              </a:solidFill>
            </a:endParaRPr>
          </a:p>
          <a:p>
            <a:pPr marL="342900" indent="466725" algn="just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400" b="1" dirty="0">
                <a:solidFill>
                  <a:schemeClr val="hlink"/>
                </a:solidFill>
              </a:rPr>
              <a:t>      </a:t>
            </a:r>
            <a:r>
              <a:rPr lang="ru-RU" sz="1600" b="1" i="1" dirty="0">
                <a:solidFill>
                  <a:schemeClr val="hlink"/>
                </a:solidFill>
              </a:rPr>
              <a:t>Посмотрите на рисунок, который представляет последовательность фаз движения волн во времени (время течет сверху вниз). Синяя волна движется вправо, зеленая влево, красная волна является суммирующей и показывает, что происходит при столкновении двух волн (по научной терминологии - при наложении). Отмечены положения (узлы/</a:t>
            </a:r>
            <a:r>
              <a:rPr lang="ru-RU" sz="1600" b="1" i="1" dirty="0" err="1">
                <a:solidFill>
                  <a:schemeClr val="hlink"/>
                </a:solidFill>
              </a:rPr>
              <a:t>nodes</a:t>
            </a:r>
            <a:r>
              <a:rPr lang="ru-RU" sz="1600" b="1" i="1" dirty="0">
                <a:solidFill>
                  <a:schemeClr val="hlink"/>
                </a:solidFill>
              </a:rPr>
              <a:t>)</a:t>
            </a:r>
            <a:r>
              <a:rPr lang="en-US" sz="1600" b="1" i="1" dirty="0">
                <a:solidFill>
                  <a:schemeClr val="hlink"/>
                </a:solidFill>
              </a:rPr>
              <a:t>,</a:t>
            </a:r>
            <a:r>
              <a:rPr lang="ru-RU" sz="1600" b="1" i="1" dirty="0">
                <a:solidFill>
                  <a:schemeClr val="hlink"/>
                </a:solidFill>
              </a:rPr>
              <a:t> в которых обе движущиеся волны нейтрализуют друг друга</a:t>
            </a:r>
            <a:r>
              <a:rPr lang="en-US" sz="1600" b="1" i="1" dirty="0">
                <a:solidFill>
                  <a:schemeClr val="hlink"/>
                </a:solidFill>
              </a:rPr>
              <a:t>,</a:t>
            </a:r>
            <a:r>
              <a:rPr lang="ru-RU" sz="1600" b="1" i="1" dirty="0">
                <a:solidFill>
                  <a:schemeClr val="hlink"/>
                </a:solidFill>
              </a:rPr>
              <a:t> и другие зоны (пучности/</a:t>
            </a:r>
            <a:r>
              <a:rPr lang="ru-RU" sz="1600" b="1" i="1" dirty="0" err="1">
                <a:solidFill>
                  <a:schemeClr val="hlink"/>
                </a:solidFill>
              </a:rPr>
              <a:t>antinodes</a:t>
            </a:r>
            <a:r>
              <a:rPr lang="ru-RU" sz="1600" b="1" i="1" dirty="0">
                <a:solidFill>
                  <a:schemeClr val="hlink"/>
                </a:solidFill>
              </a:rPr>
              <a:t>), в которых происходит сложение волн, и колебания обладают максимальной амплитудой.</a:t>
            </a:r>
          </a:p>
        </p:txBody>
      </p:sp>
      <p:pic>
        <p:nvPicPr>
          <p:cNvPr id="79884" name="Picture 12" descr="2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4213" y="1628775"/>
            <a:ext cx="3348037" cy="4687888"/>
          </a:xfrm>
          <a:noFill/>
          <a:ln/>
        </p:spPr>
      </p:pic>
      <p:sp>
        <p:nvSpPr>
          <p:cNvPr id="79885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6096000"/>
            <a:ext cx="838200" cy="762000"/>
          </a:xfrm>
          <a:prstGeom prst="actionButtonHelp">
            <a:avLst/>
          </a:prstGeom>
          <a:solidFill>
            <a:srgbClr val="E3FF9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9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>
                <a:solidFill>
                  <a:schemeClr val="bg2"/>
                </a:solidFill>
                <a:latin typeface="Times New Roman" charset="0"/>
              </a:rPr>
              <a:t>Определение стоячей волны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2176463"/>
          </a:xfrm>
          <a:solidFill>
            <a:srgbClr val="CCFFFF"/>
          </a:solidFill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sz="2400" dirty="0"/>
              <a:t>   </a:t>
            </a:r>
            <a:r>
              <a:rPr lang="ru-RU" b="1" i="1" dirty="0">
                <a:solidFill>
                  <a:schemeClr val="tx2"/>
                </a:solidFill>
                <a:latin typeface="Times New Roman" charset="0"/>
              </a:rPr>
              <a:t>Стоячая волна образуется при наложении двух бегущих навстречу гармонических волн одинаковой частоты</a:t>
            </a:r>
            <a:r>
              <a:rPr lang="en-US" b="1" i="1" dirty="0">
                <a:solidFill>
                  <a:schemeClr val="tx2"/>
                </a:solidFill>
                <a:latin typeface="Times New Roman" charset="0"/>
              </a:rPr>
              <a:t>,</a:t>
            </a:r>
            <a:r>
              <a:rPr lang="ru-RU" b="1" i="1" dirty="0">
                <a:solidFill>
                  <a:schemeClr val="tx2"/>
                </a:solidFill>
                <a:latin typeface="Times New Roman" charset="0"/>
              </a:rPr>
              <a:t> амплитуды и поляризации.</a:t>
            </a:r>
            <a:r>
              <a:rPr lang="ru-RU" b="1" i="1" dirty="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57351" name="Picture 7" descr="5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31913" y="4005263"/>
            <a:ext cx="5692775" cy="2455862"/>
          </a:xfrm>
          <a:noFill/>
          <a:ln/>
        </p:spPr>
      </p:pic>
      <p:sp>
        <p:nvSpPr>
          <p:cNvPr id="57352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5876925"/>
            <a:ext cx="720725" cy="647700"/>
          </a:xfrm>
          <a:prstGeom prst="actionButtonHelp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>
                <a:solidFill>
                  <a:schemeClr val="bg2"/>
                </a:solidFill>
                <a:latin typeface="Times New Roman" charset="0"/>
              </a:rPr>
              <a:t>Как движется каждая точка стоячей волны в шнуре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00563" y="1700213"/>
            <a:ext cx="4319587" cy="4902200"/>
          </a:xfrm>
          <a:solidFill>
            <a:srgbClr val="D1CC00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>
                <a:solidFill>
                  <a:schemeClr val="hlink"/>
                </a:solidFill>
              </a:rPr>
              <a:t>Совершает синхронно со всеми остальными точками гармонические колебания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chemeClr val="hlink"/>
                </a:solidFill>
              </a:rPr>
              <a:t>Колеблется перпендикулярно длине покоящегося шнура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chemeClr val="hlink"/>
                </a:solidFill>
              </a:rPr>
              <a:t>Колеблется с периодом равным периоду внешнего возмущения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chemeClr val="hlink"/>
                </a:solidFill>
              </a:rPr>
              <a:t>Имеет собственную амплитуду колебаний</a:t>
            </a:r>
          </a:p>
          <a:p>
            <a:pPr>
              <a:lnSpc>
                <a:spcPct val="90000"/>
              </a:lnSpc>
            </a:pPr>
            <a:endParaRPr lang="ru-RU" sz="24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endParaRPr lang="ru-RU" sz="24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endParaRPr lang="ru-RU" sz="2400"/>
          </a:p>
          <a:p>
            <a:pPr>
              <a:lnSpc>
                <a:spcPct val="90000"/>
              </a:lnSpc>
            </a:pPr>
            <a:endParaRPr lang="ru-RU" sz="2000"/>
          </a:p>
        </p:txBody>
      </p:sp>
      <p:pic>
        <p:nvPicPr>
          <p:cNvPr id="14351" name="Picture 15" descr="Standing_wave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2565400"/>
            <a:ext cx="4130675" cy="2592388"/>
          </a:xfrm>
        </p:spPr>
      </p:pic>
      <p:sp>
        <p:nvSpPr>
          <p:cNvPr id="14352" name="AutoShape 1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5661025"/>
            <a:ext cx="720725" cy="647700"/>
          </a:xfrm>
          <a:prstGeom prst="actionButtonHelp">
            <a:avLst/>
          </a:prstGeom>
          <a:solidFill>
            <a:srgbClr val="D1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4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4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2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31" name="AutoShape 43"/>
          <p:cNvSpPr>
            <a:spLocks noChangeArrowheads="1"/>
          </p:cNvSpPr>
          <p:nvPr/>
        </p:nvSpPr>
        <p:spPr bwMode="auto">
          <a:xfrm>
            <a:off x="468313" y="765175"/>
            <a:ext cx="8424862" cy="5949950"/>
          </a:xfrm>
          <a:prstGeom prst="horizontalScroll">
            <a:avLst>
              <a:gd name="adj" fmla="val 12500"/>
            </a:avLst>
          </a:prstGeom>
          <a:solidFill>
            <a:srgbClr val="E7E6B4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33375"/>
            <a:ext cx="7848600" cy="792163"/>
          </a:xfrm>
        </p:spPr>
        <p:txBody>
          <a:bodyPr/>
          <a:lstStyle/>
          <a:p>
            <a:pPr algn="ctr"/>
            <a:r>
              <a:rPr lang="ru-RU" b="1" i="1">
                <a:solidFill>
                  <a:schemeClr val="bg2"/>
                </a:solidFill>
                <a:latin typeface="Times New Roman" charset="0"/>
              </a:rPr>
              <a:t>Уравнение стоячей волны</a:t>
            </a:r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 flipV="1">
            <a:off x="2268538" y="4005263"/>
            <a:ext cx="50403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>
            <a:off x="2771775" y="4941888"/>
            <a:ext cx="36718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6443663" y="5013325"/>
            <a:ext cx="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 flipH="1">
            <a:off x="2555875" y="5661025"/>
            <a:ext cx="38877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 flipV="1">
            <a:off x="2555875" y="4941888"/>
            <a:ext cx="0" cy="7191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>
            <a:off x="2555875" y="49418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>
            <a:off x="6443663" y="4941888"/>
            <a:ext cx="0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37926" name="Object 38"/>
          <p:cNvGraphicFramePr>
            <a:graphicFrameLocks noChangeAspect="1"/>
          </p:cNvGraphicFramePr>
          <p:nvPr>
            <p:ph idx="1"/>
          </p:nvPr>
        </p:nvGraphicFramePr>
        <p:xfrm>
          <a:off x="1692275" y="1484313"/>
          <a:ext cx="5732463" cy="4213225"/>
        </p:xfrm>
        <a:graphic>
          <a:graphicData uri="http://schemas.openxmlformats.org/presentationml/2006/ole">
            <p:oleObj spid="_x0000_s37926" name="Формула" r:id="rId3" imgW="2539800" imgH="1866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7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79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>
                <a:solidFill>
                  <a:schemeClr val="bg2"/>
                </a:solidFill>
                <a:latin typeface="Times New Roman" charset="0"/>
              </a:rPr>
              <a:t>Узлы и пучности стоячей волны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989138"/>
            <a:ext cx="4392613" cy="3886200"/>
          </a:xfrm>
          <a:gradFill rotWithShape="1">
            <a:gsLst>
              <a:gs pos="0">
                <a:schemeClr val="folHlink"/>
              </a:gs>
              <a:gs pos="50000">
                <a:srgbClr val="CCFF99"/>
              </a:gs>
              <a:gs pos="100000">
                <a:schemeClr val="folHlink"/>
              </a:gs>
            </a:gsLst>
            <a:lin ang="18900000" scaled="1"/>
          </a:gra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i="1">
                <a:solidFill>
                  <a:schemeClr val="bg2"/>
                </a:solidFill>
              </a:rPr>
              <a:t>Узлы – неперемещающиеся точки стоячей волны</a:t>
            </a:r>
          </a:p>
          <a:p>
            <a:pPr>
              <a:lnSpc>
                <a:spcPct val="90000"/>
              </a:lnSpc>
            </a:pPr>
            <a:r>
              <a:rPr lang="ru-RU" sz="2400" b="1" i="1">
                <a:solidFill>
                  <a:schemeClr val="bg2"/>
                </a:solidFill>
              </a:rPr>
              <a:t>Пучности – точки стоячей волны</a:t>
            </a:r>
            <a:r>
              <a:rPr lang="en-US" sz="2400" b="1" i="1">
                <a:solidFill>
                  <a:schemeClr val="bg2"/>
                </a:solidFill>
              </a:rPr>
              <a:t>,</a:t>
            </a:r>
            <a:r>
              <a:rPr lang="ru-RU" sz="2400" b="1" i="1">
                <a:solidFill>
                  <a:schemeClr val="bg2"/>
                </a:solidFill>
              </a:rPr>
              <a:t> колеблющиеся с максимальной амплитудой </a:t>
            </a:r>
          </a:p>
        </p:txBody>
      </p:sp>
      <p:sp>
        <p:nvSpPr>
          <p:cNvPr id="38918" name="Rectangle 6"/>
          <p:cNvSpPr>
            <a:spLocks noGrp="1" noChangeArrowheads="1" noTextEdit="1"/>
          </p:cNvSpPr>
          <p:nvPr>
            <p:ph type="media" sz="half" idx="2"/>
          </p:nvPr>
        </p:nvSpPr>
        <p:spPr>
          <a:xfrm>
            <a:off x="4859338" y="1989138"/>
            <a:ext cx="4038600" cy="3886200"/>
          </a:xfrm>
        </p:spPr>
      </p:sp>
      <p:pic>
        <p:nvPicPr>
          <p:cNvPr id="38919" name="Picture 7" descr="Inter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7900" y="2565400"/>
            <a:ext cx="4103688" cy="2468563"/>
          </a:xfrm>
          <a:prstGeom prst="rect">
            <a:avLst/>
          </a:prstGeom>
          <a:noFill/>
        </p:spPr>
      </p:pic>
      <p:sp>
        <p:nvSpPr>
          <p:cNvPr id="38924" name="AutoShape 12"/>
          <p:cNvSpPr>
            <a:spLocks noChangeArrowheads="1"/>
          </p:cNvSpPr>
          <p:nvPr/>
        </p:nvSpPr>
        <p:spPr bwMode="auto">
          <a:xfrm>
            <a:off x="4572000" y="2781300"/>
            <a:ext cx="4572000" cy="2400300"/>
          </a:xfrm>
          <a:custGeom>
            <a:avLst/>
            <a:gdLst>
              <a:gd name="G0" fmla="+- 643 0 0"/>
              <a:gd name="G1" fmla="+- 21600 0 643"/>
              <a:gd name="G2" fmla="+- 21600 0 643"/>
              <a:gd name="G3" fmla="*/ 21600 1 2"/>
              <a:gd name="G4" fmla="*/ 21600 1 2"/>
              <a:gd name="G5" fmla="*/ 643 1 2"/>
              <a:gd name="G6" fmla="*/ 643 3 2"/>
              <a:gd name="G7" fmla="+- G1 G5 0"/>
              <a:gd name="G8" fmla="+- G2 G5 0"/>
              <a:gd name="T0" fmla="*/ 0 w 21600"/>
              <a:gd name="T1" fmla="*/ 10800 h 21600"/>
              <a:gd name="T2" fmla="*/ 643 w 21600"/>
              <a:gd name="T3" fmla="*/ 10800 h 21600"/>
              <a:gd name="T4" fmla="*/ 20572 w 21600"/>
              <a:gd name="T5" fmla="*/ 21600 h 21600"/>
              <a:gd name="T6" fmla="*/ 20572 w 21600"/>
              <a:gd name="T7" fmla="*/ 20957 h 21600"/>
              <a:gd name="T8" fmla="*/ 41143 w 21600"/>
              <a:gd name="T9" fmla="*/ 10800 h 21600"/>
              <a:gd name="T10" fmla="*/ 40500 w 21600"/>
              <a:gd name="T11" fmla="*/ 10800 h 21600"/>
              <a:gd name="T12" fmla="*/ 20572 w 21600"/>
              <a:gd name="T13" fmla="*/ 0 h 21600"/>
              <a:gd name="T14" fmla="*/ 20572 w 21600"/>
              <a:gd name="T15" fmla="*/ 643 h 21600"/>
              <a:gd name="T16" fmla="*/ G0 w 21600"/>
              <a:gd name="T17" fmla="*/ G0 h 21600"/>
              <a:gd name="T18" fmla="*/ G1 w 21600"/>
              <a:gd name="T19" fmla="*/ G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41143" h="21600">
                <a:moveTo>
                  <a:pt x="0" y="0"/>
                </a:moveTo>
                <a:lnTo>
                  <a:pt x="0" y="21600"/>
                </a:lnTo>
                <a:lnTo>
                  <a:pt x="41143" y="21600"/>
                </a:lnTo>
                <a:lnTo>
                  <a:pt x="41143" y="0"/>
                </a:lnTo>
                <a:close/>
                <a:moveTo>
                  <a:pt x="643" y="643"/>
                </a:moveTo>
                <a:lnTo>
                  <a:pt x="643" y="20957"/>
                </a:lnTo>
                <a:lnTo>
                  <a:pt x="40500" y="20957"/>
                </a:lnTo>
                <a:lnTo>
                  <a:pt x="40500" y="643"/>
                </a:lnTo>
                <a:close/>
              </a:path>
            </a:pathLst>
          </a:custGeom>
          <a:solidFill>
            <a:srgbClr val="D8ECB3"/>
          </a:solidFill>
          <a:ln w="9525">
            <a:miter lim="800000"/>
            <a:headEnd/>
            <a:tailEnd/>
          </a:ln>
          <a:effectLst/>
          <a:scene3d>
            <a:camera prst="legacyPerspectiveFront"/>
            <a:lightRig rig="legacyFlat2" dir="t"/>
          </a:scene3d>
          <a:sp3d extrusionH="887400" prstMaterial="legacyMatte">
            <a:bevelT w="13500" h="13500" prst="angle"/>
            <a:bevelB w="13500" h="13500" prst="angle"/>
            <a:extrusionClr>
              <a:srgbClr val="D8ECB3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38927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5876925"/>
            <a:ext cx="720725" cy="647700"/>
          </a:xfrm>
          <a:prstGeom prst="actionButtonHelp">
            <a:avLst/>
          </a:prstGeom>
          <a:solidFill>
            <a:srgbClr val="D6FF6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4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891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891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89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89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  <p:bldP spid="38917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76" name="Organization Chart 32"/>
          <p:cNvGraphicFramePr>
            <a:graphicFrameLocks/>
          </p:cNvGraphicFramePr>
          <p:nvPr>
            <p:ph/>
          </p:nvPr>
        </p:nvGraphicFramePr>
        <p:xfrm>
          <a:off x="683568" y="620688"/>
          <a:ext cx="7786688" cy="5903913"/>
        </p:xfrm>
        <a:graphic>
          <a:graphicData uri="http://schemas.openxmlformats.org/drawingml/2006/compatibility">
            <com:legacyDrawing xmlns:com="http://schemas.openxmlformats.org/drawingml/2006/compatibility" spid="_x0000_s617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89" name="AutoShape 41"/>
          <p:cNvSpPr>
            <a:spLocks noChangeArrowheads="1"/>
          </p:cNvSpPr>
          <p:nvPr/>
        </p:nvSpPr>
        <p:spPr bwMode="auto">
          <a:xfrm>
            <a:off x="4716463" y="1700213"/>
            <a:ext cx="4427537" cy="4897437"/>
          </a:xfrm>
          <a:prstGeom prst="verticalScroll">
            <a:avLst>
              <a:gd name="adj" fmla="val 12500"/>
            </a:avLst>
          </a:prstGeom>
          <a:solidFill>
            <a:srgbClr val="CBFF9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97" name="Rectangle 49"/>
          <p:cNvSpPr>
            <a:spLocks noChangeArrowheads="1"/>
          </p:cNvSpPr>
          <p:nvPr/>
        </p:nvSpPr>
        <p:spPr bwMode="auto">
          <a:xfrm>
            <a:off x="5435600" y="5516563"/>
            <a:ext cx="2881313" cy="865187"/>
          </a:xfrm>
          <a:prstGeom prst="rect">
            <a:avLst/>
          </a:prstGeom>
          <a:solidFill>
            <a:srgbClr val="CBFF97"/>
          </a:solidFill>
          <a:ln w="2857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88" name="AutoShape 40"/>
          <p:cNvSpPr>
            <a:spLocks noChangeArrowheads="1"/>
          </p:cNvSpPr>
          <p:nvPr/>
        </p:nvSpPr>
        <p:spPr bwMode="auto">
          <a:xfrm>
            <a:off x="250825" y="1628775"/>
            <a:ext cx="4248150" cy="4968875"/>
          </a:xfrm>
          <a:prstGeom prst="verticalScroll">
            <a:avLst>
              <a:gd name="adj" fmla="val 12500"/>
            </a:avLst>
          </a:prstGeom>
          <a:solidFill>
            <a:srgbClr val="CBFF9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507413" cy="863600"/>
          </a:xfrm>
        </p:spPr>
        <p:txBody>
          <a:bodyPr/>
          <a:lstStyle/>
          <a:p>
            <a:pPr algn="ctr"/>
            <a:r>
              <a:rPr lang="ru-RU" sz="4000" b="1">
                <a:solidFill>
                  <a:schemeClr val="bg2"/>
                </a:solidFill>
                <a:latin typeface="Times New Roman" charset="0"/>
              </a:rPr>
              <a:t>Координаты</a:t>
            </a:r>
            <a:br>
              <a:rPr lang="ru-RU" sz="4000" b="1">
                <a:solidFill>
                  <a:schemeClr val="bg2"/>
                </a:solidFill>
                <a:latin typeface="Times New Roman" charset="0"/>
              </a:rPr>
            </a:br>
            <a:r>
              <a:rPr lang="ru-RU" sz="4000" b="1">
                <a:solidFill>
                  <a:schemeClr val="bg2"/>
                </a:solidFill>
                <a:latin typeface="Times New Roman" charset="0"/>
              </a:rPr>
              <a:t> узлов и пучностей</a:t>
            </a:r>
          </a:p>
        </p:txBody>
      </p:sp>
      <p:graphicFrame>
        <p:nvGraphicFramePr>
          <p:cNvPr id="53281" name="Object 33"/>
          <p:cNvGraphicFramePr>
            <a:graphicFrameLocks noChangeAspect="1"/>
          </p:cNvGraphicFramePr>
          <p:nvPr>
            <p:ph sz="half" idx="1"/>
          </p:nvPr>
        </p:nvGraphicFramePr>
        <p:xfrm>
          <a:off x="1258888" y="2060575"/>
          <a:ext cx="2112962" cy="4122738"/>
        </p:xfrm>
        <a:graphic>
          <a:graphicData uri="http://schemas.openxmlformats.org/presentationml/2006/ole">
            <p:oleObj spid="_x0000_s53281" name="Формула" r:id="rId3" imgW="927000" imgH="2501640" progId="Equation.3">
              <p:embed/>
            </p:oleObj>
          </a:graphicData>
        </a:graphic>
      </p:graphicFrame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3132138" y="3068638"/>
            <a:ext cx="647700" cy="144462"/>
          </a:xfrm>
          <a:prstGeom prst="rightArrow">
            <a:avLst>
              <a:gd name="adj1" fmla="val 50000"/>
              <a:gd name="adj2" fmla="val 112088"/>
            </a:avLst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2627313" y="2636838"/>
            <a:ext cx="0" cy="1008062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>
            <a:off x="1187450" y="5516563"/>
            <a:ext cx="1655763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2843213" y="5516563"/>
            <a:ext cx="0" cy="72072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>
            <a:off x="1187450" y="5516563"/>
            <a:ext cx="0" cy="72072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1187450" y="6237288"/>
            <a:ext cx="1655763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70" name="Line 22"/>
          <p:cNvSpPr>
            <a:spLocks noChangeShapeType="1"/>
          </p:cNvSpPr>
          <p:nvPr/>
        </p:nvSpPr>
        <p:spPr bwMode="auto">
          <a:xfrm>
            <a:off x="7308850" y="2708275"/>
            <a:ext cx="0" cy="93503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71" name="AutoShape 23"/>
          <p:cNvSpPr>
            <a:spLocks noChangeArrowheads="1"/>
          </p:cNvSpPr>
          <p:nvPr/>
        </p:nvSpPr>
        <p:spPr bwMode="auto">
          <a:xfrm>
            <a:off x="7524750" y="2997200"/>
            <a:ext cx="647700" cy="144463"/>
          </a:xfrm>
          <a:prstGeom prst="rightArrow">
            <a:avLst>
              <a:gd name="adj1" fmla="val 50000"/>
              <a:gd name="adj2" fmla="val 112088"/>
            </a:avLst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53283" name="Object 35"/>
          <p:cNvGraphicFramePr>
            <a:graphicFrameLocks noChangeAspect="1"/>
          </p:cNvGraphicFramePr>
          <p:nvPr>
            <p:ph sz="half" idx="2"/>
          </p:nvPr>
        </p:nvGraphicFramePr>
        <p:xfrm>
          <a:off x="5724525" y="2133600"/>
          <a:ext cx="2897188" cy="4103688"/>
        </p:xfrm>
        <a:graphic>
          <a:graphicData uri="http://schemas.openxmlformats.org/presentationml/2006/ole">
            <p:oleObj spid="_x0000_s53283" name="Формула" r:id="rId4" imgW="1015920" imgH="2577960" progId="Equation.3">
              <p:embed/>
            </p:oleObj>
          </a:graphicData>
        </a:graphic>
      </p:graphicFrame>
      <p:sp>
        <p:nvSpPr>
          <p:cNvPr id="53295" name="Line 47"/>
          <p:cNvSpPr>
            <a:spLocks noChangeShapeType="1"/>
          </p:cNvSpPr>
          <p:nvPr/>
        </p:nvSpPr>
        <p:spPr bwMode="auto">
          <a:xfrm flipH="1">
            <a:off x="1835150" y="1484313"/>
            <a:ext cx="1368425" cy="576262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96" name="Line 48"/>
          <p:cNvSpPr>
            <a:spLocks noChangeShapeType="1"/>
          </p:cNvSpPr>
          <p:nvPr/>
        </p:nvSpPr>
        <p:spPr bwMode="auto">
          <a:xfrm>
            <a:off x="5795963" y="1484313"/>
            <a:ext cx="1368425" cy="576262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53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2000" fill="hold"/>
                                        <p:tgtEl>
                                          <p:spTgt spid="5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theme/theme1.xml><?xml version="1.0" encoding="utf-8"?>
<a:theme xmlns:a="http://schemas.openxmlformats.org/drawingml/2006/main" name="Уровень">
  <a:themeElements>
    <a:clrScheme name="Уровень 9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663300"/>
      </a:hlink>
      <a:folHlink>
        <a:srgbClr val="CC9900"/>
      </a:folHlink>
    </a:clrScheme>
    <a:fontScheme name="Уровень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Уровень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9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2086</TotalTime>
  <Words>529</Words>
  <Application>Microsoft Office PowerPoint</Application>
  <PresentationFormat>Экран (4:3)</PresentationFormat>
  <Paragraphs>63</Paragraphs>
  <Slides>19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Garamond</vt:lpstr>
      <vt:lpstr>Times New Roman</vt:lpstr>
      <vt:lpstr>Verdana</vt:lpstr>
      <vt:lpstr>Wingdings</vt:lpstr>
      <vt:lpstr>Tahoma</vt:lpstr>
      <vt:lpstr>Уровень</vt:lpstr>
      <vt:lpstr>Microsoft Equation 3.0</vt:lpstr>
      <vt:lpstr>Стоячие волны</vt:lpstr>
      <vt:lpstr>Бегущие волны</vt:lpstr>
      <vt:lpstr>Слайд 3</vt:lpstr>
      <vt:lpstr>Определение стоячей волны</vt:lpstr>
      <vt:lpstr>Как движется каждая точка стоячей волны в шнуре</vt:lpstr>
      <vt:lpstr>Уравнение стоячей волны</vt:lpstr>
      <vt:lpstr>Узлы и пучности стоячей волны</vt:lpstr>
      <vt:lpstr>Слайд 8</vt:lpstr>
      <vt:lpstr>Координаты  узлов и пучностей</vt:lpstr>
      <vt:lpstr>Стоячие волны в струнах</vt:lpstr>
      <vt:lpstr>Струнные музыкальные инструменты</vt:lpstr>
      <vt:lpstr>Стоячие волны в воздушных столбах</vt:lpstr>
      <vt:lpstr>Духовые музыкальные инструменты</vt:lpstr>
      <vt:lpstr>Условие возникновения стоячих волн в шнуре</vt:lpstr>
      <vt:lpstr>Моды колебаний</vt:lpstr>
      <vt:lpstr>Частота собственных колебаний струны</vt:lpstr>
      <vt:lpstr>Тембр звука</vt:lpstr>
      <vt:lpstr>Ответьте на вопросы:</vt:lpstr>
      <vt:lpstr>Слайд 19</vt:lpstr>
    </vt:vector>
  </TitlesOfParts>
  <Company>n/a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Стоячие волны</dc:title>
  <dc:creator>Irina</dc:creator>
  <cp:lastModifiedBy>Windows User</cp:lastModifiedBy>
  <cp:revision>73</cp:revision>
  <dcterms:created xsi:type="dcterms:W3CDTF">2007-03-27T20:31:49Z</dcterms:created>
  <dcterms:modified xsi:type="dcterms:W3CDTF">2020-04-06T08:30:12Z</dcterms:modified>
</cp:coreProperties>
</file>