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2" r:id="rId6"/>
    <p:sldId id="265" r:id="rId7"/>
    <p:sldId id="278" r:id="rId8"/>
    <p:sldId id="266" r:id="rId9"/>
    <p:sldId id="287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76" r:id="rId18"/>
    <p:sldId id="277" r:id="rId19"/>
    <p:sldId id="286" r:id="rId20"/>
    <p:sldId id="281" r:id="rId21"/>
    <p:sldId id="279" r:id="rId22"/>
    <p:sldId id="285" r:id="rId23"/>
    <p:sldId id="291" r:id="rId24"/>
    <p:sldId id="284" r:id="rId25"/>
    <p:sldId id="288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717"/>
    <a:srgbClr val="0A1652"/>
    <a:srgbClr val="070F37"/>
    <a:srgbClr val="0307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CD1AA-7FDF-466C-B7A3-497D8A9DBF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BAA6FD-6235-4A07-860A-16DABBB88778}">
      <dgm:prSet phldrT="[Текст]" custT="1"/>
      <dgm:spPr/>
      <dgm:t>
        <a:bodyPr/>
        <a:lstStyle/>
        <a:p>
          <a:r>
            <a:rPr lang="ru-RU" sz="4400" b="1" dirty="0" smtClean="0">
              <a:solidFill>
                <a:srgbClr val="FF0000"/>
              </a:solidFill>
              <a:latin typeface="Century Schoolbook" panose="02040604050505020304" pitchFamily="18" charset="0"/>
            </a:rPr>
            <a:t>Источники звука</a:t>
          </a:r>
          <a:endParaRPr lang="ru-RU" sz="4400" b="1" dirty="0">
            <a:solidFill>
              <a:srgbClr val="FF0000"/>
            </a:solidFill>
            <a:latin typeface="Century Schoolbook" panose="02040604050505020304" pitchFamily="18" charset="0"/>
          </a:endParaRPr>
        </a:p>
      </dgm:t>
    </dgm:pt>
    <dgm:pt modelId="{CA1005B9-C3C8-473F-A269-E678200FE82A}" type="parTrans" cxnId="{D9546FA8-1D1A-4F04-B9D8-60A02256EFCD}">
      <dgm:prSet/>
      <dgm:spPr/>
      <dgm:t>
        <a:bodyPr/>
        <a:lstStyle/>
        <a:p>
          <a:endParaRPr lang="ru-RU"/>
        </a:p>
      </dgm:t>
    </dgm:pt>
    <dgm:pt modelId="{97AC04D4-AE8A-4753-A421-6F112E93F5A5}" type="sibTrans" cxnId="{D9546FA8-1D1A-4F04-B9D8-60A02256EFCD}">
      <dgm:prSet/>
      <dgm:spPr/>
      <dgm:t>
        <a:bodyPr/>
        <a:lstStyle/>
        <a:p>
          <a:endParaRPr lang="ru-RU"/>
        </a:p>
      </dgm:t>
    </dgm:pt>
    <dgm:pt modelId="{10F14454-44D8-4414-B484-A9C4A941A226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rgbClr val="C00000"/>
              </a:solidFill>
              <a:latin typeface="Century Schoolbook" panose="02040604050505020304" pitchFamily="18" charset="0"/>
            </a:rPr>
            <a:t>Естесственные</a:t>
          </a:r>
          <a:r>
            <a:rPr lang="ru-RU" sz="2800" dirty="0" smtClean="0"/>
            <a:t> </a:t>
          </a:r>
          <a:endParaRPr lang="ru-RU" sz="2800" dirty="0"/>
        </a:p>
      </dgm:t>
    </dgm:pt>
    <dgm:pt modelId="{2E56CDE7-178E-474B-9A15-7532E9483D4F}" type="parTrans" cxnId="{8D04DE25-AC07-4150-8AA8-3B59385F521E}">
      <dgm:prSet/>
      <dgm:spPr/>
      <dgm:t>
        <a:bodyPr/>
        <a:lstStyle/>
        <a:p>
          <a:endParaRPr lang="ru-RU"/>
        </a:p>
      </dgm:t>
    </dgm:pt>
    <dgm:pt modelId="{35E7F7BF-AF37-4D6E-AD9C-EDCE50E197A8}" type="sibTrans" cxnId="{8D04DE25-AC07-4150-8AA8-3B59385F521E}">
      <dgm:prSet/>
      <dgm:spPr/>
      <dgm:t>
        <a:bodyPr/>
        <a:lstStyle/>
        <a:p>
          <a:endParaRPr lang="ru-RU"/>
        </a:p>
      </dgm:t>
    </dgm:pt>
    <dgm:pt modelId="{62EAFF29-F8E7-48B4-BF3C-3A5636882C8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Century Schoolbook" panose="02040604050505020304" pitchFamily="18" charset="0"/>
            </a:rPr>
            <a:t>Пение птиц, шум водопада, шум дождя, ром во время грозы, жужжание пчел, речь человека</a:t>
          </a:r>
          <a:endParaRPr lang="ru-RU" b="1" dirty="0">
            <a:solidFill>
              <a:srgbClr val="002060"/>
            </a:solidFill>
            <a:latin typeface="Century Schoolbook" panose="02040604050505020304" pitchFamily="18" charset="0"/>
          </a:endParaRPr>
        </a:p>
      </dgm:t>
    </dgm:pt>
    <dgm:pt modelId="{50E595A7-46C8-489C-85BA-09ED34CB1F05}" type="parTrans" cxnId="{9AAF0CE0-A754-4BCF-945F-F183BEF43945}">
      <dgm:prSet/>
      <dgm:spPr/>
      <dgm:t>
        <a:bodyPr/>
        <a:lstStyle/>
        <a:p>
          <a:endParaRPr lang="ru-RU"/>
        </a:p>
      </dgm:t>
    </dgm:pt>
    <dgm:pt modelId="{91ACEC17-207A-416E-81A8-D1C32FBFA5F2}" type="sibTrans" cxnId="{9AAF0CE0-A754-4BCF-945F-F183BEF43945}">
      <dgm:prSet/>
      <dgm:spPr/>
      <dgm:t>
        <a:bodyPr/>
        <a:lstStyle/>
        <a:p>
          <a:endParaRPr lang="ru-RU"/>
        </a:p>
      </dgm:t>
    </dgm:pt>
    <dgm:pt modelId="{0ED5ACBE-D496-4B26-9134-EB66A52B4AC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Century Schoolbook" panose="02040604050505020304" pitchFamily="18" charset="0"/>
            </a:rPr>
            <a:t>Искусственные </a:t>
          </a:r>
          <a:endParaRPr lang="ru-RU" sz="2800" b="1" dirty="0">
            <a:solidFill>
              <a:srgbClr val="C00000"/>
            </a:solidFill>
            <a:latin typeface="Century Schoolbook" panose="02040604050505020304" pitchFamily="18" charset="0"/>
          </a:endParaRPr>
        </a:p>
      </dgm:t>
    </dgm:pt>
    <dgm:pt modelId="{6DDEA879-E7B4-43DC-BDF5-07537D9972D4}" type="parTrans" cxnId="{F0F65397-262D-4678-B0E7-54173D5B4682}">
      <dgm:prSet/>
      <dgm:spPr/>
      <dgm:t>
        <a:bodyPr/>
        <a:lstStyle/>
        <a:p>
          <a:endParaRPr lang="ru-RU"/>
        </a:p>
      </dgm:t>
    </dgm:pt>
    <dgm:pt modelId="{3B43E0A1-3B18-4349-9EDD-92245B7AE8D9}" type="sibTrans" cxnId="{F0F65397-262D-4678-B0E7-54173D5B4682}">
      <dgm:prSet/>
      <dgm:spPr/>
      <dgm:t>
        <a:bodyPr/>
        <a:lstStyle/>
        <a:p>
          <a:endParaRPr lang="ru-RU"/>
        </a:p>
      </dgm:t>
    </dgm:pt>
    <dgm:pt modelId="{600D447C-C3E5-481C-AB2A-C72F330EB22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Century Schoolbook" panose="02040604050505020304" pitchFamily="18" charset="0"/>
            </a:rPr>
            <a:t>Звуки музыкальных инструментов, звук самолета, автомобиля</a:t>
          </a:r>
          <a:endParaRPr lang="ru-RU" b="1" dirty="0">
            <a:solidFill>
              <a:srgbClr val="002060"/>
            </a:solidFill>
            <a:latin typeface="Century Schoolbook" panose="02040604050505020304" pitchFamily="18" charset="0"/>
          </a:endParaRPr>
        </a:p>
      </dgm:t>
    </dgm:pt>
    <dgm:pt modelId="{F47CC13A-33CD-486A-B364-1E3C85D8E696}" type="parTrans" cxnId="{CFF9826C-3221-4DCC-99F1-C914BFF1169C}">
      <dgm:prSet/>
      <dgm:spPr/>
      <dgm:t>
        <a:bodyPr/>
        <a:lstStyle/>
        <a:p>
          <a:endParaRPr lang="ru-RU"/>
        </a:p>
      </dgm:t>
    </dgm:pt>
    <dgm:pt modelId="{AD2A85BE-7D46-4278-BBF9-A2AE2E0A8F4A}" type="sibTrans" cxnId="{CFF9826C-3221-4DCC-99F1-C914BFF1169C}">
      <dgm:prSet/>
      <dgm:spPr/>
      <dgm:t>
        <a:bodyPr/>
        <a:lstStyle/>
        <a:p>
          <a:endParaRPr lang="ru-RU"/>
        </a:p>
      </dgm:t>
    </dgm:pt>
    <dgm:pt modelId="{FDD6FF88-215F-468B-9CBB-5AD8097E8B64}" type="pres">
      <dgm:prSet presAssocID="{EE4CD1AA-7FDF-466C-B7A3-497D8A9DBF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8FE4AE-4896-4E9D-80CA-33E3DC75180A}" type="pres">
      <dgm:prSet presAssocID="{D4BAA6FD-6235-4A07-860A-16DABBB88778}" presName="hierRoot1" presStyleCnt="0"/>
      <dgm:spPr/>
    </dgm:pt>
    <dgm:pt modelId="{A02C3BC3-00BB-47EA-9782-89D7F20D05F3}" type="pres">
      <dgm:prSet presAssocID="{D4BAA6FD-6235-4A07-860A-16DABBB88778}" presName="composite" presStyleCnt="0"/>
      <dgm:spPr/>
    </dgm:pt>
    <dgm:pt modelId="{3781DAA4-C89D-4684-A18D-7ABB55617827}" type="pres">
      <dgm:prSet presAssocID="{D4BAA6FD-6235-4A07-860A-16DABBB88778}" presName="background" presStyleLbl="node0" presStyleIdx="0" presStyleCnt="1"/>
      <dgm:spPr/>
    </dgm:pt>
    <dgm:pt modelId="{835FA090-23D5-4C7B-ACFE-044E37CF6293}" type="pres">
      <dgm:prSet presAssocID="{D4BAA6FD-6235-4A07-860A-16DABBB88778}" presName="text" presStyleLbl="fgAcc0" presStyleIdx="0" presStyleCnt="1" custScaleX="440748" custLinFactNeighborX="-4197" custLinFactNeighborY="197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9F9F56-A2E0-40BC-B92D-57028BA75EB7}" type="pres">
      <dgm:prSet presAssocID="{D4BAA6FD-6235-4A07-860A-16DABBB88778}" presName="hierChild2" presStyleCnt="0"/>
      <dgm:spPr/>
    </dgm:pt>
    <dgm:pt modelId="{FE847C75-0943-43BF-B5C2-404C7C007323}" type="pres">
      <dgm:prSet presAssocID="{2E56CDE7-178E-474B-9A15-7532E9483D4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6055431-195F-48AE-ADC2-3F1CCD744EE0}" type="pres">
      <dgm:prSet presAssocID="{10F14454-44D8-4414-B484-A9C4A941A226}" presName="hierRoot2" presStyleCnt="0"/>
      <dgm:spPr/>
    </dgm:pt>
    <dgm:pt modelId="{E885F619-7C3C-4D3C-BF12-CE46C7706E0A}" type="pres">
      <dgm:prSet presAssocID="{10F14454-44D8-4414-B484-A9C4A941A226}" presName="composite2" presStyleCnt="0"/>
      <dgm:spPr/>
    </dgm:pt>
    <dgm:pt modelId="{962C33C5-9C0D-4DFE-AEDD-C051C2F597DA}" type="pres">
      <dgm:prSet presAssocID="{10F14454-44D8-4414-B484-A9C4A941A226}" presName="background2" presStyleLbl="node2" presStyleIdx="0" presStyleCnt="2"/>
      <dgm:spPr/>
    </dgm:pt>
    <dgm:pt modelId="{FD18E334-1CC3-4566-AF67-C0FC40F5044F}" type="pres">
      <dgm:prSet presAssocID="{10F14454-44D8-4414-B484-A9C4A941A226}" presName="text2" presStyleLbl="fgAcc2" presStyleIdx="0" presStyleCnt="2" custScaleX="193886" custLinFactNeighborX="-29340" custLinFactNeighborY="39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BFF6DE-A9FB-446D-915E-C5BC643BAEA8}" type="pres">
      <dgm:prSet presAssocID="{10F14454-44D8-4414-B484-A9C4A941A226}" presName="hierChild3" presStyleCnt="0"/>
      <dgm:spPr/>
    </dgm:pt>
    <dgm:pt modelId="{088B356E-B015-411B-81A0-ED81CB9CB22E}" type="pres">
      <dgm:prSet presAssocID="{50E595A7-46C8-489C-85BA-09ED34CB1F05}" presName="Name17" presStyleLbl="parChTrans1D3" presStyleIdx="0" presStyleCnt="2"/>
      <dgm:spPr/>
      <dgm:t>
        <a:bodyPr/>
        <a:lstStyle/>
        <a:p>
          <a:endParaRPr lang="ru-RU"/>
        </a:p>
      </dgm:t>
    </dgm:pt>
    <dgm:pt modelId="{33F403D1-66DF-4E90-87EB-E5461B32D9B9}" type="pres">
      <dgm:prSet presAssocID="{62EAFF29-F8E7-48B4-BF3C-3A5636882C87}" presName="hierRoot3" presStyleCnt="0"/>
      <dgm:spPr/>
    </dgm:pt>
    <dgm:pt modelId="{060FCB3A-D1D5-4112-8B82-418ADC1D26D2}" type="pres">
      <dgm:prSet presAssocID="{62EAFF29-F8E7-48B4-BF3C-3A5636882C87}" presName="composite3" presStyleCnt="0"/>
      <dgm:spPr/>
    </dgm:pt>
    <dgm:pt modelId="{31F58DE5-6D47-4D18-BBB3-6B8AF0414BEB}" type="pres">
      <dgm:prSet presAssocID="{62EAFF29-F8E7-48B4-BF3C-3A5636882C87}" presName="background3" presStyleLbl="node3" presStyleIdx="0" presStyleCnt="2"/>
      <dgm:spPr/>
    </dgm:pt>
    <dgm:pt modelId="{8C95B12B-517C-4783-84F4-792BC794E817}" type="pres">
      <dgm:prSet presAssocID="{62EAFF29-F8E7-48B4-BF3C-3A5636882C87}" presName="text3" presStyleLbl="fgAcc3" presStyleIdx="0" presStyleCnt="2" custScaleX="212178" custScaleY="176772" custLinFactNeighborX="-19457" custLinFactNeighborY="-2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3EE99D-2AB1-4A9B-81A0-AD78A82FAFAC}" type="pres">
      <dgm:prSet presAssocID="{62EAFF29-F8E7-48B4-BF3C-3A5636882C87}" presName="hierChild4" presStyleCnt="0"/>
      <dgm:spPr/>
    </dgm:pt>
    <dgm:pt modelId="{5298E9F3-22D3-4AB9-83FA-20CF593370E2}" type="pres">
      <dgm:prSet presAssocID="{6DDEA879-E7B4-43DC-BDF5-07537D9972D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C161BF8-DAD2-4E9A-B11E-A3D3EBC73DF3}" type="pres">
      <dgm:prSet presAssocID="{0ED5ACBE-D496-4B26-9134-EB66A52B4ACE}" presName="hierRoot2" presStyleCnt="0"/>
      <dgm:spPr/>
    </dgm:pt>
    <dgm:pt modelId="{BBA26896-B7BE-487A-A7C0-D46E4CF73E6D}" type="pres">
      <dgm:prSet presAssocID="{0ED5ACBE-D496-4B26-9134-EB66A52B4ACE}" presName="composite2" presStyleCnt="0"/>
      <dgm:spPr/>
    </dgm:pt>
    <dgm:pt modelId="{625DA633-E411-4498-82C9-4F0C33B42745}" type="pres">
      <dgm:prSet presAssocID="{0ED5ACBE-D496-4B26-9134-EB66A52B4ACE}" presName="background2" presStyleLbl="node2" presStyleIdx="1" presStyleCnt="2"/>
      <dgm:spPr/>
    </dgm:pt>
    <dgm:pt modelId="{A1B88B68-1DD7-442E-9EB6-B6996841DD12}" type="pres">
      <dgm:prSet presAssocID="{0ED5ACBE-D496-4B26-9134-EB66A52B4ACE}" presName="text2" presStyleLbl="fgAcc2" presStyleIdx="1" presStyleCnt="2" custScaleX="223227" custLinFactNeighborX="-6429" custLinFactNeighborY="39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DEB66E-744F-4E00-978C-77E847AE5159}" type="pres">
      <dgm:prSet presAssocID="{0ED5ACBE-D496-4B26-9134-EB66A52B4ACE}" presName="hierChild3" presStyleCnt="0"/>
      <dgm:spPr/>
    </dgm:pt>
    <dgm:pt modelId="{545667A9-CA23-4F77-93DA-3B1D7DB0A3F8}" type="pres">
      <dgm:prSet presAssocID="{F47CC13A-33CD-486A-B364-1E3C85D8E696}" presName="Name17" presStyleLbl="parChTrans1D3" presStyleIdx="1" presStyleCnt="2"/>
      <dgm:spPr/>
      <dgm:t>
        <a:bodyPr/>
        <a:lstStyle/>
        <a:p>
          <a:endParaRPr lang="ru-RU"/>
        </a:p>
      </dgm:t>
    </dgm:pt>
    <dgm:pt modelId="{AD545DE8-D6A9-4EE2-AC07-8AEEAA00F619}" type="pres">
      <dgm:prSet presAssocID="{600D447C-C3E5-481C-AB2A-C72F330EB227}" presName="hierRoot3" presStyleCnt="0"/>
      <dgm:spPr/>
    </dgm:pt>
    <dgm:pt modelId="{B100EDD4-BFD6-45C3-BD13-273D998A1C44}" type="pres">
      <dgm:prSet presAssocID="{600D447C-C3E5-481C-AB2A-C72F330EB227}" presName="composite3" presStyleCnt="0"/>
      <dgm:spPr/>
    </dgm:pt>
    <dgm:pt modelId="{D2996D05-5B6C-4946-8528-2B48077E31B9}" type="pres">
      <dgm:prSet presAssocID="{600D447C-C3E5-481C-AB2A-C72F330EB227}" presName="background3" presStyleLbl="node3" presStyleIdx="1" presStyleCnt="2"/>
      <dgm:spPr/>
    </dgm:pt>
    <dgm:pt modelId="{B94BCAF9-373A-4D33-A084-EFDDF4B08C45}" type="pres">
      <dgm:prSet presAssocID="{600D447C-C3E5-481C-AB2A-C72F330EB227}" presName="text3" presStyleLbl="fgAcc3" presStyleIdx="1" presStyleCnt="2" custScaleX="191781" custScaleY="155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2B175A-0C67-4FCD-A993-D68F6487155C}" type="pres">
      <dgm:prSet presAssocID="{600D447C-C3E5-481C-AB2A-C72F330EB227}" presName="hierChild4" presStyleCnt="0"/>
      <dgm:spPr/>
    </dgm:pt>
  </dgm:ptLst>
  <dgm:cxnLst>
    <dgm:cxn modelId="{816795AA-FB0E-4120-ACE9-86D373EEFC11}" type="presOf" srcId="{50E595A7-46C8-489C-85BA-09ED34CB1F05}" destId="{088B356E-B015-411B-81A0-ED81CB9CB22E}" srcOrd="0" destOrd="0" presId="urn:microsoft.com/office/officeart/2005/8/layout/hierarchy1"/>
    <dgm:cxn modelId="{C1327B9F-BFB4-4BBB-AD2A-414940E4A7C9}" type="presOf" srcId="{600D447C-C3E5-481C-AB2A-C72F330EB227}" destId="{B94BCAF9-373A-4D33-A084-EFDDF4B08C45}" srcOrd="0" destOrd="0" presId="urn:microsoft.com/office/officeart/2005/8/layout/hierarchy1"/>
    <dgm:cxn modelId="{760E57EC-2687-4580-B5DD-F31A23449614}" type="presOf" srcId="{0ED5ACBE-D496-4B26-9134-EB66A52B4ACE}" destId="{A1B88B68-1DD7-442E-9EB6-B6996841DD12}" srcOrd="0" destOrd="0" presId="urn:microsoft.com/office/officeart/2005/8/layout/hierarchy1"/>
    <dgm:cxn modelId="{9AAF0CE0-A754-4BCF-945F-F183BEF43945}" srcId="{10F14454-44D8-4414-B484-A9C4A941A226}" destId="{62EAFF29-F8E7-48B4-BF3C-3A5636882C87}" srcOrd="0" destOrd="0" parTransId="{50E595A7-46C8-489C-85BA-09ED34CB1F05}" sibTransId="{91ACEC17-207A-416E-81A8-D1C32FBFA5F2}"/>
    <dgm:cxn modelId="{1A75FC10-E053-4DC7-9E99-581A336CF526}" type="presOf" srcId="{D4BAA6FD-6235-4A07-860A-16DABBB88778}" destId="{835FA090-23D5-4C7B-ACFE-044E37CF6293}" srcOrd="0" destOrd="0" presId="urn:microsoft.com/office/officeart/2005/8/layout/hierarchy1"/>
    <dgm:cxn modelId="{CFF9826C-3221-4DCC-99F1-C914BFF1169C}" srcId="{0ED5ACBE-D496-4B26-9134-EB66A52B4ACE}" destId="{600D447C-C3E5-481C-AB2A-C72F330EB227}" srcOrd="0" destOrd="0" parTransId="{F47CC13A-33CD-486A-B364-1E3C85D8E696}" sibTransId="{AD2A85BE-7D46-4278-BBF9-A2AE2E0A8F4A}"/>
    <dgm:cxn modelId="{0EF5E192-D1E0-4AE2-B5EA-195225EFBCBF}" type="presOf" srcId="{EE4CD1AA-7FDF-466C-B7A3-497D8A9DBF37}" destId="{FDD6FF88-215F-468B-9CBB-5AD8097E8B64}" srcOrd="0" destOrd="0" presId="urn:microsoft.com/office/officeart/2005/8/layout/hierarchy1"/>
    <dgm:cxn modelId="{F0CB5A4C-91AB-410C-9C2A-32E4C9ECB0D2}" type="presOf" srcId="{F47CC13A-33CD-486A-B364-1E3C85D8E696}" destId="{545667A9-CA23-4F77-93DA-3B1D7DB0A3F8}" srcOrd="0" destOrd="0" presId="urn:microsoft.com/office/officeart/2005/8/layout/hierarchy1"/>
    <dgm:cxn modelId="{F0F65397-262D-4678-B0E7-54173D5B4682}" srcId="{D4BAA6FD-6235-4A07-860A-16DABBB88778}" destId="{0ED5ACBE-D496-4B26-9134-EB66A52B4ACE}" srcOrd="1" destOrd="0" parTransId="{6DDEA879-E7B4-43DC-BDF5-07537D9972D4}" sibTransId="{3B43E0A1-3B18-4349-9EDD-92245B7AE8D9}"/>
    <dgm:cxn modelId="{F8BFF83F-FEC9-45C2-9E68-C9B4BDFA1D64}" type="presOf" srcId="{62EAFF29-F8E7-48B4-BF3C-3A5636882C87}" destId="{8C95B12B-517C-4783-84F4-792BC794E817}" srcOrd="0" destOrd="0" presId="urn:microsoft.com/office/officeart/2005/8/layout/hierarchy1"/>
    <dgm:cxn modelId="{D9546FA8-1D1A-4F04-B9D8-60A02256EFCD}" srcId="{EE4CD1AA-7FDF-466C-B7A3-497D8A9DBF37}" destId="{D4BAA6FD-6235-4A07-860A-16DABBB88778}" srcOrd="0" destOrd="0" parTransId="{CA1005B9-C3C8-473F-A269-E678200FE82A}" sibTransId="{97AC04D4-AE8A-4753-A421-6F112E93F5A5}"/>
    <dgm:cxn modelId="{4687CAA2-1F14-4B03-9776-39FE7445E5C3}" type="presOf" srcId="{2E56CDE7-178E-474B-9A15-7532E9483D4F}" destId="{FE847C75-0943-43BF-B5C2-404C7C007323}" srcOrd="0" destOrd="0" presId="urn:microsoft.com/office/officeart/2005/8/layout/hierarchy1"/>
    <dgm:cxn modelId="{7FFAA772-05F1-4846-85AE-F23E5B04ED2A}" type="presOf" srcId="{6DDEA879-E7B4-43DC-BDF5-07537D9972D4}" destId="{5298E9F3-22D3-4AB9-83FA-20CF593370E2}" srcOrd="0" destOrd="0" presId="urn:microsoft.com/office/officeart/2005/8/layout/hierarchy1"/>
    <dgm:cxn modelId="{8D04DE25-AC07-4150-8AA8-3B59385F521E}" srcId="{D4BAA6FD-6235-4A07-860A-16DABBB88778}" destId="{10F14454-44D8-4414-B484-A9C4A941A226}" srcOrd="0" destOrd="0" parTransId="{2E56CDE7-178E-474B-9A15-7532E9483D4F}" sibTransId="{35E7F7BF-AF37-4D6E-AD9C-EDCE50E197A8}"/>
    <dgm:cxn modelId="{DA4AF89E-6127-49AC-B258-20E25B9A8493}" type="presOf" srcId="{10F14454-44D8-4414-B484-A9C4A941A226}" destId="{FD18E334-1CC3-4566-AF67-C0FC40F5044F}" srcOrd="0" destOrd="0" presId="urn:microsoft.com/office/officeart/2005/8/layout/hierarchy1"/>
    <dgm:cxn modelId="{F64C22A4-6AB1-40B0-9C8D-97C9E2CC3EAD}" type="presParOf" srcId="{FDD6FF88-215F-468B-9CBB-5AD8097E8B64}" destId="{978FE4AE-4896-4E9D-80CA-33E3DC75180A}" srcOrd="0" destOrd="0" presId="urn:microsoft.com/office/officeart/2005/8/layout/hierarchy1"/>
    <dgm:cxn modelId="{71EC4D9E-F04A-4939-96A2-F12BD16DBF0D}" type="presParOf" srcId="{978FE4AE-4896-4E9D-80CA-33E3DC75180A}" destId="{A02C3BC3-00BB-47EA-9782-89D7F20D05F3}" srcOrd="0" destOrd="0" presId="urn:microsoft.com/office/officeart/2005/8/layout/hierarchy1"/>
    <dgm:cxn modelId="{50E73531-B6F6-4892-93EE-A2941A079F60}" type="presParOf" srcId="{A02C3BC3-00BB-47EA-9782-89D7F20D05F3}" destId="{3781DAA4-C89D-4684-A18D-7ABB55617827}" srcOrd="0" destOrd="0" presId="urn:microsoft.com/office/officeart/2005/8/layout/hierarchy1"/>
    <dgm:cxn modelId="{2446AC21-428F-48BC-8A5B-7EDA3FE1506D}" type="presParOf" srcId="{A02C3BC3-00BB-47EA-9782-89D7F20D05F3}" destId="{835FA090-23D5-4C7B-ACFE-044E37CF6293}" srcOrd="1" destOrd="0" presId="urn:microsoft.com/office/officeart/2005/8/layout/hierarchy1"/>
    <dgm:cxn modelId="{9C18F55E-C5B7-462F-BC85-DC19BFD0CB0E}" type="presParOf" srcId="{978FE4AE-4896-4E9D-80CA-33E3DC75180A}" destId="{9A9F9F56-A2E0-40BC-B92D-57028BA75EB7}" srcOrd="1" destOrd="0" presId="urn:microsoft.com/office/officeart/2005/8/layout/hierarchy1"/>
    <dgm:cxn modelId="{14F60728-20E6-4301-ADE0-1FB30125D95C}" type="presParOf" srcId="{9A9F9F56-A2E0-40BC-B92D-57028BA75EB7}" destId="{FE847C75-0943-43BF-B5C2-404C7C007323}" srcOrd="0" destOrd="0" presId="urn:microsoft.com/office/officeart/2005/8/layout/hierarchy1"/>
    <dgm:cxn modelId="{46C96AEA-FCAD-4851-A551-7EE9B93F19AD}" type="presParOf" srcId="{9A9F9F56-A2E0-40BC-B92D-57028BA75EB7}" destId="{F6055431-195F-48AE-ADC2-3F1CCD744EE0}" srcOrd="1" destOrd="0" presId="urn:microsoft.com/office/officeart/2005/8/layout/hierarchy1"/>
    <dgm:cxn modelId="{98C379B1-3450-4DFD-A81C-8A3D7DC11B9E}" type="presParOf" srcId="{F6055431-195F-48AE-ADC2-3F1CCD744EE0}" destId="{E885F619-7C3C-4D3C-BF12-CE46C7706E0A}" srcOrd="0" destOrd="0" presId="urn:microsoft.com/office/officeart/2005/8/layout/hierarchy1"/>
    <dgm:cxn modelId="{E53EFA03-DAA4-49D4-9C2F-3C604856EDD0}" type="presParOf" srcId="{E885F619-7C3C-4D3C-BF12-CE46C7706E0A}" destId="{962C33C5-9C0D-4DFE-AEDD-C051C2F597DA}" srcOrd="0" destOrd="0" presId="urn:microsoft.com/office/officeart/2005/8/layout/hierarchy1"/>
    <dgm:cxn modelId="{6D2E0E4D-4A92-48CA-98C2-0AA02B0C4957}" type="presParOf" srcId="{E885F619-7C3C-4D3C-BF12-CE46C7706E0A}" destId="{FD18E334-1CC3-4566-AF67-C0FC40F5044F}" srcOrd="1" destOrd="0" presId="urn:microsoft.com/office/officeart/2005/8/layout/hierarchy1"/>
    <dgm:cxn modelId="{1C33AEFE-20F6-4714-AA54-CD3059ABBD32}" type="presParOf" srcId="{F6055431-195F-48AE-ADC2-3F1CCD744EE0}" destId="{31BFF6DE-A9FB-446D-915E-C5BC643BAEA8}" srcOrd="1" destOrd="0" presId="urn:microsoft.com/office/officeart/2005/8/layout/hierarchy1"/>
    <dgm:cxn modelId="{725778B0-531B-4696-82BF-99A53FB1D6E2}" type="presParOf" srcId="{31BFF6DE-A9FB-446D-915E-C5BC643BAEA8}" destId="{088B356E-B015-411B-81A0-ED81CB9CB22E}" srcOrd="0" destOrd="0" presId="urn:microsoft.com/office/officeart/2005/8/layout/hierarchy1"/>
    <dgm:cxn modelId="{181653C3-D31D-4E79-96ED-009886865B52}" type="presParOf" srcId="{31BFF6DE-A9FB-446D-915E-C5BC643BAEA8}" destId="{33F403D1-66DF-4E90-87EB-E5461B32D9B9}" srcOrd="1" destOrd="0" presId="urn:microsoft.com/office/officeart/2005/8/layout/hierarchy1"/>
    <dgm:cxn modelId="{48D6BA7F-B66B-432E-9661-9A974E6C11E8}" type="presParOf" srcId="{33F403D1-66DF-4E90-87EB-E5461B32D9B9}" destId="{060FCB3A-D1D5-4112-8B82-418ADC1D26D2}" srcOrd="0" destOrd="0" presId="urn:microsoft.com/office/officeart/2005/8/layout/hierarchy1"/>
    <dgm:cxn modelId="{F57BA3C7-DC58-4451-9B43-61453C9DC34D}" type="presParOf" srcId="{060FCB3A-D1D5-4112-8B82-418ADC1D26D2}" destId="{31F58DE5-6D47-4D18-BBB3-6B8AF0414BEB}" srcOrd="0" destOrd="0" presId="urn:microsoft.com/office/officeart/2005/8/layout/hierarchy1"/>
    <dgm:cxn modelId="{CA0ED5F4-1711-49BA-BB5B-BB44B2EF12F7}" type="presParOf" srcId="{060FCB3A-D1D5-4112-8B82-418ADC1D26D2}" destId="{8C95B12B-517C-4783-84F4-792BC794E817}" srcOrd="1" destOrd="0" presId="urn:microsoft.com/office/officeart/2005/8/layout/hierarchy1"/>
    <dgm:cxn modelId="{5C39AE7D-6F9F-4E0D-92F8-04368573C201}" type="presParOf" srcId="{33F403D1-66DF-4E90-87EB-E5461B32D9B9}" destId="{6D3EE99D-2AB1-4A9B-81A0-AD78A82FAFAC}" srcOrd="1" destOrd="0" presId="urn:microsoft.com/office/officeart/2005/8/layout/hierarchy1"/>
    <dgm:cxn modelId="{E14B10D7-E5E1-48F3-8B48-7C79D1EE673C}" type="presParOf" srcId="{9A9F9F56-A2E0-40BC-B92D-57028BA75EB7}" destId="{5298E9F3-22D3-4AB9-83FA-20CF593370E2}" srcOrd="2" destOrd="0" presId="urn:microsoft.com/office/officeart/2005/8/layout/hierarchy1"/>
    <dgm:cxn modelId="{DE90D1A5-997E-42A2-810A-1364C0A75D54}" type="presParOf" srcId="{9A9F9F56-A2E0-40BC-B92D-57028BA75EB7}" destId="{3C161BF8-DAD2-4E9A-B11E-A3D3EBC73DF3}" srcOrd="3" destOrd="0" presId="urn:microsoft.com/office/officeart/2005/8/layout/hierarchy1"/>
    <dgm:cxn modelId="{57994084-A52F-4C3A-B16E-417A4A11531B}" type="presParOf" srcId="{3C161BF8-DAD2-4E9A-B11E-A3D3EBC73DF3}" destId="{BBA26896-B7BE-487A-A7C0-D46E4CF73E6D}" srcOrd="0" destOrd="0" presId="urn:microsoft.com/office/officeart/2005/8/layout/hierarchy1"/>
    <dgm:cxn modelId="{73384754-D6C6-494E-BF68-B2959F70BD81}" type="presParOf" srcId="{BBA26896-B7BE-487A-A7C0-D46E4CF73E6D}" destId="{625DA633-E411-4498-82C9-4F0C33B42745}" srcOrd="0" destOrd="0" presId="urn:microsoft.com/office/officeart/2005/8/layout/hierarchy1"/>
    <dgm:cxn modelId="{060E2F37-F51B-4253-A98C-E7F696B1CE78}" type="presParOf" srcId="{BBA26896-B7BE-487A-A7C0-D46E4CF73E6D}" destId="{A1B88B68-1DD7-442E-9EB6-B6996841DD12}" srcOrd="1" destOrd="0" presId="urn:microsoft.com/office/officeart/2005/8/layout/hierarchy1"/>
    <dgm:cxn modelId="{0E4BDD9C-163B-4C70-AC9A-A9CF2AE84472}" type="presParOf" srcId="{3C161BF8-DAD2-4E9A-B11E-A3D3EBC73DF3}" destId="{2ADEB66E-744F-4E00-978C-77E847AE5159}" srcOrd="1" destOrd="0" presId="urn:microsoft.com/office/officeart/2005/8/layout/hierarchy1"/>
    <dgm:cxn modelId="{25885D5F-BD57-4329-A0EA-79263053A287}" type="presParOf" srcId="{2ADEB66E-744F-4E00-978C-77E847AE5159}" destId="{545667A9-CA23-4F77-93DA-3B1D7DB0A3F8}" srcOrd="0" destOrd="0" presId="urn:microsoft.com/office/officeart/2005/8/layout/hierarchy1"/>
    <dgm:cxn modelId="{6FF9D01F-3B3E-43CA-AF20-4ACC374BA8AD}" type="presParOf" srcId="{2ADEB66E-744F-4E00-978C-77E847AE5159}" destId="{AD545DE8-D6A9-4EE2-AC07-8AEEAA00F619}" srcOrd="1" destOrd="0" presId="urn:microsoft.com/office/officeart/2005/8/layout/hierarchy1"/>
    <dgm:cxn modelId="{F4FE2CFA-ABF0-4C5D-938D-2BCB6316B754}" type="presParOf" srcId="{AD545DE8-D6A9-4EE2-AC07-8AEEAA00F619}" destId="{B100EDD4-BFD6-45C3-BD13-273D998A1C44}" srcOrd="0" destOrd="0" presId="urn:microsoft.com/office/officeart/2005/8/layout/hierarchy1"/>
    <dgm:cxn modelId="{D72CFB0F-A8FF-4C8F-BD12-EAA767672278}" type="presParOf" srcId="{B100EDD4-BFD6-45C3-BD13-273D998A1C44}" destId="{D2996D05-5B6C-4946-8528-2B48077E31B9}" srcOrd="0" destOrd="0" presId="urn:microsoft.com/office/officeart/2005/8/layout/hierarchy1"/>
    <dgm:cxn modelId="{310BB154-0300-41F2-997F-3F100E9578EF}" type="presParOf" srcId="{B100EDD4-BFD6-45C3-BD13-273D998A1C44}" destId="{B94BCAF9-373A-4D33-A084-EFDDF4B08C45}" srcOrd="1" destOrd="0" presId="urn:microsoft.com/office/officeart/2005/8/layout/hierarchy1"/>
    <dgm:cxn modelId="{A3219CDF-B67E-4659-9491-21520AC36393}" type="presParOf" srcId="{AD545DE8-D6A9-4EE2-AC07-8AEEAA00F619}" destId="{172B175A-0C67-4FCD-A993-D68F648715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5667A9-CA23-4F77-93DA-3B1D7DB0A3F8}">
      <dsp:nvSpPr>
        <dsp:cNvPr id="0" name=""/>
        <dsp:cNvSpPr/>
      </dsp:nvSpPr>
      <dsp:spPr>
        <a:xfrm>
          <a:off x="5706697" y="2706394"/>
          <a:ext cx="109634" cy="453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644"/>
              </a:lnTo>
              <a:lnTo>
                <a:pt x="109634" y="295644"/>
              </a:lnTo>
              <a:lnTo>
                <a:pt x="109634" y="4536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8E9F3-22D3-4AB9-83FA-20CF593370E2}">
      <dsp:nvSpPr>
        <dsp:cNvPr id="0" name=""/>
        <dsp:cNvSpPr/>
      </dsp:nvSpPr>
      <dsp:spPr>
        <a:xfrm>
          <a:off x="3902092" y="1298897"/>
          <a:ext cx="1804604" cy="324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640"/>
              </a:lnTo>
              <a:lnTo>
                <a:pt x="1804604" y="166640"/>
              </a:lnTo>
              <a:lnTo>
                <a:pt x="1804604" y="3246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B356E-B015-411B-81A0-ED81CB9CB22E}">
      <dsp:nvSpPr>
        <dsp:cNvPr id="0" name=""/>
        <dsp:cNvSpPr/>
      </dsp:nvSpPr>
      <dsp:spPr>
        <a:xfrm>
          <a:off x="1463707" y="2706394"/>
          <a:ext cx="155968" cy="42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701"/>
              </a:lnTo>
              <a:lnTo>
                <a:pt x="155968" y="271701"/>
              </a:lnTo>
              <a:lnTo>
                <a:pt x="155968" y="4296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47C75-0943-43BF-B5C2-404C7C007323}">
      <dsp:nvSpPr>
        <dsp:cNvPr id="0" name=""/>
        <dsp:cNvSpPr/>
      </dsp:nvSpPr>
      <dsp:spPr>
        <a:xfrm>
          <a:off x="1463707" y="1298897"/>
          <a:ext cx="2438385" cy="324619"/>
        </a:xfrm>
        <a:custGeom>
          <a:avLst/>
          <a:gdLst/>
          <a:ahLst/>
          <a:cxnLst/>
          <a:rect l="0" t="0" r="0" b="0"/>
          <a:pathLst>
            <a:path>
              <a:moveTo>
                <a:pt x="2438385" y="0"/>
              </a:moveTo>
              <a:lnTo>
                <a:pt x="2438385" y="166640"/>
              </a:lnTo>
              <a:lnTo>
                <a:pt x="0" y="166640"/>
              </a:lnTo>
              <a:lnTo>
                <a:pt x="0" y="3246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1DAA4-C89D-4684-A18D-7ABB55617827}">
      <dsp:nvSpPr>
        <dsp:cNvPr id="0" name=""/>
        <dsp:cNvSpPr/>
      </dsp:nvSpPr>
      <dsp:spPr>
        <a:xfrm>
          <a:off x="144014" y="216020"/>
          <a:ext cx="7516157" cy="1082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FA090-23D5-4C7B-ACFE-044E37CF6293}">
      <dsp:nvSpPr>
        <dsp:cNvPr id="0" name=""/>
        <dsp:cNvSpPr/>
      </dsp:nvSpPr>
      <dsp:spPr>
        <a:xfrm>
          <a:off x="333494" y="396026"/>
          <a:ext cx="7516157" cy="1082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FF0000"/>
              </a:solidFill>
              <a:latin typeface="Century Schoolbook" panose="02040604050505020304" pitchFamily="18" charset="0"/>
            </a:rPr>
            <a:t>Источники звука</a:t>
          </a:r>
          <a:endParaRPr lang="ru-RU" sz="4400" b="1" kern="1200" dirty="0">
            <a:solidFill>
              <a:srgbClr val="FF0000"/>
            </a:solidFill>
            <a:latin typeface="Century Schoolbook" panose="02040604050505020304" pitchFamily="18" charset="0"/>
          </a:endParaRPr>
        </a:p>
      </dsp:txBody>
      <dsp:txXfrm>
        <a:off x="333494" y="396026"/>
        <a:ext cx="7516157" cy="1082877"/>
      </dsp:txXfrm>
    </dsp:sp>
    <dsp:sp modelId="{962C33C5-9C0D-4DFE-AEDD-C051C2F597DA}">
      <dsp:nvSpPr>
        <dsp:cNvPr id="0" name=""/>
        <dsp:cNvSpPr/>
      </dsp:nvSpPr>
      <dsp:spPr>
        <a:xfrm>
          <a:off x="-189479" y="1623517"/>
          <a:ext cx="3306373" cy="1082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8E334-1CC3-4566-AF67-C0FC40F5044F}">
      <dsp:nvSpPr>
        <dsp:cNvPr id="0" name=""/>
        <dsp:cNvSpPr/>
      </dsp:nvSpPr>
      <dsp:spPr>
        <a:xfrm>
          <a:off x="0" y="1803523"/>
          <a:ext cx="3306373" cy="1082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C00000"/>
              </a:solidFill>
              <a:latin typeface="Century Schoolbook" panose="02040604050505020304" pitchFamily="18" charset="0"/>
            </a:rPr>
            <a:t>Естесственные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0" y="1803523"/>
        <a:ext cx="3306373" cy="1082877"/>
      </dsp:txXfrm>
    </dsp:sp>
    <dsp:sp modelId="{31F58DE5-6D47-4D18-BBB3-6B8AF0414BEB}">
      <dsp:nvSpPr>
        <dsp:cNvPr id="0" name=""/>
        <dsp:cNvSpPr/>
      </dsp:nvSpPr>
      <dsp:spPr>
        <a:xfrm>
          <a:off x="-189479" y="3136075"/>
          <a:ext cx="3618310" cy="1914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5B12B-517C-4783-84F4-792BC794E817}">
      <dsp:nvSpPr>
        <dsp:cNvPr id="0" name=""/>
        <dsp:cNvSpPr/>
      </dsp:nvSpPr>
      <dsp:spPr>
        <a:xfrm>
          <a:off x="0" y="3316081"/>
          <a:ext cx="3618310" cy="1914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  <a:latin typeface="Century Schoolbook" panose="02040604050505020304" pitchFamily="18" charset="0"/>
            </a:rPr>
            <a:t>Пение птиц, шум водопада, шум дождя, ром во время грозы, жужжание пчел, речь человека</a:t>
          </a:r>
          <a:endParaRPr lang="ru-RU" sz="2100" b="1" kern="1200" dirty="0">
            <a:solidFill>
              <a:srgbClr val="002060"/>
            </a:solidFill>
            <a:latin typeface="Century Schoolbook" panose="02040604050505020304" pitchFamily="18" charset="0"/>
          </a:endParaRPr>
        </a:p>
      </dsp:txBody>
      <dsp:txXfrm>
        <a:off x="0" y="3316081"/>
        <a:ext cx="3618310" cy="1914223"/>
      </dsp:txXfrm>
    </dsp:sp>
    <dsp:sp modelId="{625DA633-E411-4498-82C9-4F0C33B42745}">
      <dsp:nvSpPr>
        <dsp:cNvPr id="0" name=""/>
        <dsp:cNvSpPr/>
      </dsp:nvSpPr>
      <dsp:spPr>
        <a:xfrm>
          <a:off x="3803331" y="1623517"/>
          <a:ext cx="3806731" cy="1082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88B68-1DD7-442E-9EB6-B6996841DD12}">
      <dsp:nvSpPr>
        <dsp:cNvPr id="0" name=""/>
        <dsp:cNvSpPr/>
      </dsp:nvSpPr>
      <dsp:spPr>
        <a:xfrm>
          <a:off x="3992811" y="1803523"/>
          <a:ext cx="3806731" cy="1082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Century Schoolbook" panose="02040604050505020304" pitchFamily="18" charset="0"/>
            </a:rPr>
            <a:t>Искусственные </a:t>
          </a:r>
          <a:endParaRPr lang="ru-RU" sz="2800" b="1" kern="1200" dirty="0">
            <a:solidFill>
              <a:srgbClr val="C00000"/>
            </a:solidFill>
            <a:latin typeface="Century Schoolbook" panose="02040604050505020304" pitchFamily="18" charset="0"/>
          </a:endParaRPr>
        </a:p>
      </dsp:txBody>
      <dsp:txXfrm>
        <a:off x="3992811" y="1803523"/>
        <a:ext cx="3806731" cy="1082877"/>
      </dsp:txXfrm>
    </dsp:sp>
    <dsp:sp modelId="{D2996D05-5B6C-4946-8528-2B48077E31B9}">
      <dsp:nvSpPr>
        <dsp:cNvPr id="0" name=""/>
        <dsp:cNvSpPr/>
      </dsp:nvSpPr>
      <dsp:spPr>
        <a:xfrm>
          <a:off x="4181093" y="3160017"/>
          <a:ext cx="3270476" cy="1680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BCAF9-373A-4D33-A084-EFDDF4B08C45}">
      <dsp:nvSpPr>
        <dsp:cNvPr id="0" name=""/>
        <dsp:cNvSpPr/>
      </dsp:nvSpPr>
      <dsp:spPr>
        <a:xfrm>
          <a:off x="4370573" y="3340023"/>
          <a:ext cx="3270476" cy="1680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  <a:latin typeface="Century Schoolbook" panose="02040604050505020304" pitchFamily="18" charset="0"/>
            </a:rPr>
            <a:t>Звуки музыкальных инструментов, звук самолета, автомобиля</a:t>
          </a:r>
          <a:endParaRPr lang="ru-RU" sz="2100" b="1" kern="1200" dirty="0">
            <a:solidFill>
              <a:srgbClr val="002060"/>
            </a:solidFill>
            <a:latin typeface="Century Schoolbook" panose="02040604050505020304" pitchFamily="18" charset="0"/>
          </a:endParaRPr>
        </a:p>
      </dsp:txBody>
      <dsp:txXfrm>
        <a:off x="4370573" y="3340023"/>
        <a:ext cx="3270476" cy="1680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651-755B-48F6-82FB-C65DF43E459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E56-72E7-411C-839E-B3F2186E4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651-755B-48F6-82FB-C65DF43E459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E56-72E7-411C-839E-B3F2186E4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651-755B-48F6-82FB-C65DF43E459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E56-72E7-411C-839E-B3F2186E4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651-755B-48F6-82FB-C65DF43E459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E56-72E7-411C-839E-B3F2186E4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651-755B-48F6-82FB-C65DF43E459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E56-72E7-411C-839E-B3F2186E4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651-755B-48F6-82FB-C65DF43E459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E56-72E7-411C-839E-B3F2186E4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651-755B-48F6-82FB-C65DF43E459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E56-72E7-411C-839E-B3F2186E4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651-755B-48F6-82FB-C65DF43E459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E56-72E7-411C-839E-B3F2186E4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651-755B-48F6-82FB-C65DF43E459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E56-72E7-411C-839E-B3F2186E4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651-755B-48F6-82FB-C65DF43E459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E56-72E7-411C-839E-B3F2186E4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1651-755B-48F6-82FB-C65DF43E459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9E56-72E7-411C-839E-B3F2186E4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1651-755B-48F6-82FB-C65DF43E4591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9E56-72E7-411C-839E-B3F2186E4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hyperlink" Target="http://smiles.33b.ru/smile.106621.html" TargetMode="External"/><Relationship Id="rId7" Type="http://schemas.openxmlformats.org/officeDocument/2006/relationships/image" Target="../media/image38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10" Type="http://schemas.openxmlformats.org/officeDocument/2006/relationships/image" Target="../media/image41.gif"/><Relationship Id="rId4" Type="http://schemas.openxmlformats.org/officeDocument/2006/relationships/image" Target="../media/image35.gif"/><Relationship Id="rId9" Type="http://schemas.openxmlformats.org/officeDocument/2006/relationships/image" Target="../media/image4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117180" cy="2838177"/>
          </a:xfrm>
          <a:noFill/>
        </p:spPr>
        <p:txBody>
          <a:bodyPr>
            <a:prstTxWarp prst="textPlain">
              <a:avLst>
                <a:gd name="adj" fmla="val 50584"/>
              </a:avLst>
            </a:prstTxWarp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Звуковые волны</a:t>
            </a:r>
            <a:endParaRPr lang="ru-RU" sz="66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Picture 37" descr="2ca604037f72b8fb5436c648e2be6c98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1999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f21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8175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 descr="Ins26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712" y="5154472"/>
            <a:ext cx="14287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9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mn.fio.ru/works/89x/308/images/16f-i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57338"/>
            <a:ext cx="24780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4149725"/>
            <a:ext cx="770453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3200" b="1" dirty="0">
                <a:solidFill>
                  <a:srgbClr val="03071B"/>
                </a:solidFill>
                <a:latin typeface="Times New Roman" pitchFamily="18" charset="0"/>
                <a:cs typeface="Times New Roman" pitchFamily="18" charset="0"/>
              </a:rPr>
              <a:t>Звук распространяется в любой упругой среде - твердой, жидкой и газообразной, но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может распространяться</a:t>
            </a:r>
            <a:r>
              <a:rPr lang="ru-RU" altLang="ru-RU" sz="3200" b="1" dirty="0">
                <a:solidFill>
                  <a:srgbClr val="03071B"/>
                </a:solidFill>
                <a:latin typeface="Times New Roman" pitchFamily="18" charset="0"/>
                <a:cs typeface="Times New Roman" pitchFamily="18" charset="0"/>
              </a:rPr>
              <a:t> в пространстве, где нет </a:t>
            </a:r>
            <a:r>
              <a:rPr lang="ru-RU" altLang="ru-RU" sz="3200" b="1" dirty="0" smtClean="0">
                <a:solidFill>
                  <a:srgbClr val="03071B"/>
                </a:solidFill>
                <a:latin typeface="Times New Roman" pitchFamily="18" charset="0"/>
                <a:cs typeface="Times New Roman" pitchFamily="18" charset="0"/>
              </a:rPr>
              <a:t>вещества, то есть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вакууме</a:t>
            </a:r>
            <a:r>
              <a:rPr lang="ru-RU" altLang="ru-RU" sz="3200" b="1" dirty="0" smtClean="0">
                <a:solidFill>
                  <a:srgbClr val="03071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3200" b="1" dirty="0">
              <a:solidFill>
                <a:srgbClr val="0307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WordArt 1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249363" y="404813"/>
            <a:ext cx="6448425" cy="892175"/>
          </a:xfrm>
          <a:prstGeom prst="rect">
            <a:avLst/>
          </a:prstGeom>
        </p:spPr>
        <p:txBody>
          <a:bodyPr wrap="none" fromWordArt="1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Century Schoolbook" panose="02040604050505020304" pitchFamily="18" charset="0"/>
                <a:ea typeface="+mj-ea"/>
                <a:cs typeface="Trebuchet MS"/>
              </a:rPr>
              <a:t>Распространение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Century Schoolbook" panose="02040604050505020304" pitchFamily="18" charset="0"/>
                <a:ea typeface="+mj-ea"/>
                <a:cs typeface="Trebuchet MS"/>
              </a:rPr>
              <a:t> звука</a:t>
            </a:r>
            <a:endParaRPr lang="ru-RU" sz="4800" b="1" dirty="0">
              <a:solidFill>
                <a:srgbClr val="FFFF00"/>
              </a:solidFill>
              <a:latin typeface="Century Schoolbook" panose="02040604050505020304" pitchFamily="18" charset="0"/>
              <a:ea typeface="+mj-ea"/>
              <a:cs typeface="Trebuchet MS"/>
            </a:endParaRPr>
          </a:p>
        </p:txBody>
      </p:sp>
      <p:pic>
        <p:nvPicPr>
          <p:cNvPr id="7" name="Picture 49" descr="1d90e5e00dd3a78a9cecac4192a2661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87634"/>
            <a:ext cx="2520280" cy="275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32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125113" cy="924475"/>
          </a:xfrm>
        </p:spPr>
        <p:txBody>
          <a:bodyPr/>
          <a:lstStyle/>
          <a:p>
            <a:pPr algn="ctr" defTabSz="914400"/>
            <a:r>
              <a:rPr lang="ru-RU" sz="48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Характеристики звука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7992888" cy="405143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entury Schoolbook" panose="02040604050505020304" pitchFamily="18" charset="0"/>
              </a:rPr>
              <a:t>Высота звука </a:t>
            </a:r>
            <a:r>
              <a:rPr lang="ru-RU" sz="2800" b="1" dirty="0" smtClean="0">
                <a:solidFill>
                  <a:srgbClr val="0A1652"/>
                </a:solidFill>
                <a:latin typeface="Century Schoolbook" panose="02040604050505020304" pitchFamily="18" charset="0"/>
              </a:rPr>
              <a:t>– </a:t>
            </a:r>
            <a:r>
              <a:rPr lang="ru-RU" sz="2800" b="1" dirty="0" smtClean="0">
                <a:solidFill>
                  <a:srgbClr val="070F37"/>
                </a:solidFill>
                <a:latin typeface="Century Schoolbook" panose="02040604050505020304" pitchFamily="18" charset="0"/>
              </a:rPr>
              <a:t>зависит от частоты колебаний: чем больше частота колебаний источника звука, тем выше издаваемый им звук.</a:t>
            </a:r>
            <a:endParaRPr lang="ru-RU" sz="2800" b="1" dirty="0">
              <a:solidFill>
                <a:srgbClr val="070F37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Picture 6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27156"/>
            <a:ext cx="3594798" cy="179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 descr="Ins26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9461" y="3598761"/>
            <a:ext cx="276953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5589240"/>
            <a:ext cx="700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Чей звук выше? Вертолета или комара?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1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/>
            <a:r>
              <a:rPr lang="ru-RU" sz="48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Характеристики звука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07361"/>
            <a:ext cx="7739019" cy="405143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entury Schoolbook" panose="02040604050505020304" pitchFamily="18" charset="0"/>
              </a:rPr>
              <a:t>Чистый тон </a:t>
            </a:r>
            <a:r>
              <a:rPr lang="ru-RU" sz="2800" b="1" dirty="0" smtClean="0">
                <a:solidFill>
                  <a:srgbClr val="070F37"/>
                </a:solidFill>
                <a:latin typeface="Century Schoolbook" panose="02040604050505020304" pitchFamily="18" charset="0"/>
              </a:rPr>
              <a:t>– звук от источника, совершающего гармонические </a:t>
            </a:r>
            <a:r>
              <a:rPr lang="ru-RU" sz="2800" b="1" dirty="0" smtClean="0">
                <a:latin typeface="Century Schoolbook" panose="02040604050505020304" pitchFamily="18" charset="0"/>
              </a:rPr>
              <a:t>колебания одной частоты.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Звук камертона – чистый звук.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Рисунок 2" descr="tfl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50720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User\Рабочий стол\c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40768"/>
            <a:ext cx="19494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625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/>
            <a:r>
              <a:rPr lang="ru-RU" sz="48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Характеристики звука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07361"/>
            <a:ext cx="7739019" cy="405143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Century Schoolbook" panose="02040604050505020304" pitchFamily="18" charset="0"/>
              </a:rPr>
              <a:t>Звуки от других источников </a:t>
            </a:r>
            <a:r>
              <a:rPr lang="ru-RU" sz="2800" b="1" dirty="0" smtClean="0">
                <a:solidFill>
                  <a:srgbClr val="070F37"/>
                </a:solidFill>
                <a:latin typeface="Century Schoolbook" panose="02040604050505020304" pitchFamily="18" charset="0"/>
              </a:rPr>
              <a:t>представляют собой  совокупность гармонических колебаний разных частот, т.е</a:t>
            </a:r>
            <a:r>
              <a:rPr lang="ru-RU" sz="28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.</a:t>
            </a:r>
            <a:r>
              <a:rPr lang="ru-RU" sz="2800" b="1" dirty="0" smtClean="0">
                <a:latin typeface="Century Schoolbook" panose="02040604050505020304" pitchFamily="18" charset="0"/>
              </a:rPr>
              <a:t> совокупность чистых тонов.</a:t>
            </a:r>
          </a:p>
          <a:p>
            <a:pPr marL="0" indent="0" algn="ctr">
              <a:buNone/>
            </a:pPr>
            <a:endParaRPr lang="ru-RU" sz="2800" b="1" dirty="0">
              <a:latin typeface="Century Schoolbook" panose="02040604050505020304" pitchFamily="18" charset="0"/>
            </a:endParaRPr>
          </a:p>
        </p:txBody>
      </p:sp>
      <p:pic>
        <p:nvPicPr>
          <p:cNvPr id="5" name="Picture 27" descr="158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114" y="3933056"/>
            <a:ext cx="1439863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2" descr="6088a03e65fcae4740af16ec78369fb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940881"/>
            <a:ext cx="1368425" cy="6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4m5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23494"/>
            <a:ext cx="2484438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N183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69554"/>
            <a:ext cx="1440160" cy="13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AG00215_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57140"/>
            <a:ext cx="1296144" cy="137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loud-0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414" y="692696"/>
            <a:ext cx="8953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ag00192_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06593"/>
            <a:ext cx="1566863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ag00628_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086" y="5211173"/>
            <a:ext cx="1771650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15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Характеристики звука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8388424" cy="405143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entury Schoolbook" panose="02040604050505020304" pitchFamily="18" charset="0"/>
              </a:rPr>
              <a:t>     Основная частота </a:t>
            </a:r>
            <a:r>
              <a:rPr lang="ru-RU" sz="2800" b="1" dirty="0" smtClean="0">
                <a:solidFill>
                  <a:srgbClr val="070F37"/>
                </a:solidFill>
                <a:latin typeface="Century Schoolbook" panose="02040604050505020304" pitchFamily="18" charset="0"/>
              </a:rPr>
              <a:t>– самая низкая (</a:t>
            </a:r>
            <a:r>
              <a:rPr lang="ru-RU" sz="2800" b="1" dirty="0" err="1" smtClean="0">
                <a:solidFill>
                  <a:srgbClr val="070F37"/>
                </a:solidFill>
                <a:latin typeface="Century Schoolbook" panose="02040604050505020304" pitchFamily="18" charset="0"/>
              </a:rPr>
              <a:t>т.е.самая</a:t>
            </a:r>
            <a:r>
              <a:rPr lang="ru-RU" sz="2800" b="1" dirty="0" smtClean="0">
                <a:solidFill>
                  <a:srgbClr val="070F37"/>
                </a:solidFill>
                <a:latin typeface="Century Schoolbook" panose="02040604050505020304" pitchFamily="18" charset="0"/>
              </a:rPr>
              <a:t> малая) частота сложного звука, а соответствующий ей звук определенной высоты </a:t>
            </a:r>
            <a:r>
              <a:rPr lang="ru-RU" sz="2800" b="1" dirty="0" smtClean="0">
                <a:latin typeface="Century Schoolbook" panose="02040604050505020304" pitchFamily="18" charset="0"/>
              </a:rPr>
              <a:t>– основным тоном.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   Высота сложного звука определяется именно высотой его основного тона.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   Все остальные тоны сложного звука называются </a:t>
            </a:r>
            <a:r>
              <a:rPr lang="ru-RU" sz="2800" b="1" dirty="0" smtClean="0">
                <a:latin typeface="Century Schoolbook" panose="02040604050505020304" pitchFamily="18" charset="0"/>
              </a:rPr>
              <a:t>обертонами.</a:t>
            </a:r>
            <a:endParaRPr lang="ru-RU" sz="28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0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Характеристики звука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7883035" cy="405143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   </a:t>
            </a:r>
            <a:r>
              <a:rPr lang="ru-RU" sz="2800" b="1" dirty="0" smtClean="0">
                <a:latin typeface="Century Schoolbook" panose="02040604050505020304" pitchFamily="18" charset="0"/>
              </a:rPr>
              <a:t>Тембр звука </a:t>
            </a:r>
            <a:r>
              <a:rPr lang="ru-RU" sz="2800" b="1" dirty="0" smtClean="0">
                <a:solidFill>
                  <a:srgbClr val="070F37"/>
                </a:solidFill>
                <a:latin typeface="Century Schoolbook" panose="02040604050505020304" pitchFamily="18" charset="0"/>
              </a:rPr>
              <a:t>определяют </a:t>
            </a:r>
            <a:r>
              <a:rPr lang="ru-RU" sz="2800" b="1" dirty="0" smtClean="0">
                <a:latin typeface="Century Schoolbook" panose="02040604050505020304" pitchFamily="18" charset="0"/>
              </a:rPr>
              <a:t>обертоны</a:t>
            </a:r>
            <a:r>
              <a:rPr lang="ru-RU" sz="2800" b="1" dirty="0" smtClean="0">
                <a:solidFill>
                  <a:srgbClr val="070F37"/>
                </a:solidFill>
                <a:latin typeface="Century Schoolbook" panose="02040604050505020304" pitchFamily="18" charset="0"/>
              </a:rPr>
              <a:t> – это такое качество, которое позволяет нам отличать звуки одних источников от звуков других.</a:t>
            </a:r>
          </a:p>
          <a:p>
            <a:pPr marL="0" indent="0">
              <a:buNone/>
            </a:pPr>
            <a:endParaRPr lang="ru-RU" sz="2800" b="1" dirty="0">
              <a:solidFill>
                <a:srgbClr val="070F37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" name="Picture 5" descr="peo-band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104"/>
            <a:ext cx="135731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4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026" y="3365888"/>
            <a:ext cx="3330278" cy="30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50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Характеристики звука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7883035" cy="405143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   </a:t>
            </a:r>
            <a:endParaRPr lang="ru-RU" sz="2800" b="1" dirty="0">
              <a:solidFill>
                <a:srgbClr val="070F37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060848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entury Schoolbook" panose="02040604050505020304" pitchFamily="18" charset="0"/>
              </a:rPr>
              <a:t>   </a:t>
            </a:r>
            <a:r>
              <a:rPr lang="ru-RU" sz="2800" b="1" i="1" dirty="0" smtClean="0">
                <a:latin typeface="Century Schoolbook" panose="02040604050505020304" pitchFamily="18" charset="0"/>
              </a:rPr>
              <a:t>Громкость звука </a:t>
            </a:r>
            <a:r>
              <a:rPr lang="ru-RU" sz="2800" b="1" dirty="0" smtClean="0">
                <a:solidFill>
                  <a:srgbClr val="070F37"/>
                </a:solidFill>
                <a:latin typeface="Century Schoolbook" panose="02040604050505020304" pitchFamily="18" charset="0"/>
              </a:rPr>
              <a:t>зависит от амплитуды колебаний: </a:t>
            </a:r>
          </a:p>
          <a:p>
            <a:r>
              <a:rPr lang="ru-RU" sz="2800" b="1" dirty="0" smtClean="0">
                <a:latin typeface="Century Schoolbook" panose="02040604050505020304" pitchFamily="18" charset="0"/>
              </a:rPr>
              <a:t>чем больше амплитуда </a:t>
            </a:r>
            <a:r>
              <a:rPr lang="ru-RU" sz="2800" b="1" dirty="0" smtClean="0">
                <a:solidFill>
                  <a:srgbClr val="070F37"/>
                </a:solidFill>
                <a:latin typeface="Century Schoolbook" panose="02040604050505020304" pitchFamily="18" charset="0"/>
              </a:rPr>
              <a:t>колебаний, тем</a:t>
            </a:r>
            <a:r>
              <a:rPr lang="ru-RU" sz="2800" b="1" dirty="0" smtClean="0">
                <a:latin typeface="Century Schoolbook" panose="02040604050505020304" pitchFamily="18" charset="0"/>
              </a:rPr>
              <a:t> громче звук.</a:t>
            </a:r>
          </a:p>
          <a:p>
            <a:pPr algn="ctr"/>
            <a:r>
              <a:rPr lang="ru-RU" sz="2800" b="1" dirty="0" smtClean="0">
                <a:solidFill>
                  <a:srgbClr val="070F37"/>
                </a:solidFill>
                <a:latin typeface="Century Schoolbook" panose="02040604050505020304" pitchFamily="18" charset="0"/>
              </a:rPr>
              <a:t>   Единица громкости называется </a:t>
            </a:r>
            <a:r>
              <a:rPr lang="ru-RU" sz="2800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СОН</a:t>
            </a:r>
            <a:r>
              <a:rPr lang="ru-RU" sz="2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.</a:t>
            </a:r>
          </a:p>
          <a:p>
            <a:r>
              <a:rPr lang="ru-RU" sz="2800" b="1" dirty="0" smtClean="0">
                <a:solidFill>
                  <a:srgbClr val="070F37"/>
                </a:solidFill>
                <a:latin typeface="Century Schoolbook" panose="02040604050505020304" pitchFamily="18" charset="0"/>
              </a:rPr>
              <a:t>В некоторых случаях громкость звука измеряют в </a:t>
            </a:r>
            <a:r>
              <a:rPr lang="ru-RU" sz="2800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белах</a:t>
            </a:r>
            <a:r>
              <a:rPr lang="ru-RU" sz="2800" b="1" dirty="0" smtClean="0">
                <a:solidFill>
                  <a:srgbClr val="070F37"/>
                </a:solidFill>
                <a:latin typeface="Century Schoolbook" panose="02040604050505020304" pitchFamily="18" charset="0"/>
              </a:rPr>
              <a:t> или </a:t>
            </a:r>
            <a:r>
              <a:rPr lang="ru-RU" sz="2800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децибелах</a:t>
            </a:r>
            <a:r>
              <a:rPr lang="ru-RU" sz="2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3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429000" y="2286000"/>
          <a:ext cx="2071688" cy="1000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88"/>
              </a:tblGrid>
              <a:tr h="100012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24075" y="4508500"/>
          <a:ext cx="4733925" cy="1520825"/>
        </p:xfrm>
        <a:graphic>
          <a:graphicData uri="http://schemas.openxmlformats.org/drawingml/2006/table">
            <a:tbl>
              <a:tblPr/>
              <a:tblGrid>
                <a:gridCol w="2366963"/>
                <a:gridCol w="2366962"/>
              </a:tblGrid>
              <a:tr h="152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</a:tr>
            </a:tbl>
          </a:graphicData>
        </a:graphic>
      </p:graphicFrame>
      <p:sp>
        <p:nvSpPr>
          <p:cNvPr id="1043" name="Прямоугольник 1"/>
          <p:cNvSpPr>
            <a:spLocks noChangeArrowheads="1"/>
          </p:cNvSpPr>
          <p:nvPr/>
        </p:nvSpPr>
        <p:spPr bwMode="auto">
          <a:xfrm>
            <a:off x="468313" y="836613"/>
            <a:ext cx="8393112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endParaRPr lang="ru-RU" dirty="0">
              <a:latin typeface="Arial" pitchFamily="34" charset="0"/>
            </a:endParaRPr>
          </a:p>
          <a:p>
            <a:pPr algn="l">
              <a:defRPr/>
            </a:pPr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ru-RU" sz="2800" b="1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- это волна, поэтому для определения скорости звука помимо формулы :</a:t>
            </a:r>
          </a:p>
          <a:p>
            <a:pPr algn="l">
              <a:defRPr/>
            </a:pPr>
            <a:endParaRPr lang="ru-RU" sz="2800" b="1" dirty="0">
              <a:latin typeface="Arial" pitchFamily="34" charset="0"/>
            </a:endParaRPr>
          </a:p>
          <a:p>
            <a:pPr algn="l">
              <a:defRPr/>
            </a:pPr>
            <a:r>
              <a:rPr lang="ru-RU" sz="2800" b="1" dirty="0">
                <a:latin typeface="Arial" pitchFamily="34" charset="0"/>
              </a:rPr>
              <a:t>                                                                    </a:t>
            </a:r>
          </a:p>
          <a:p>
            <a:pPr algn="l">
              <a:defRPr/>
            </a:pPr>
            <a:r>
              <a:rPr lang="ru-RU" sz="2800" b="1" dirty="0">
                <a:latin typeface="Arial" pitchFamily="34" charset="0"/>
              </a:rPr>
              <a:t>                                                   </a:t>
            </a:r>
            <a:r>
              <a:rPr lang="ru-RU" sz="2800" b="1" dirty="0" smtClean="0">
                <a:latin typeface="Arial" pitchFamily="34" charset="0"/>
              </a:rPr>
              <a:t>,</a:t>
            </a:r>
          </a:p>
          <a:p>
            <a:pPr algn="l">
              <a:defRPr/>
            </a:pPr>
            <a:endParaRPr lang="ru-RU" sz="2800" b="1" dirty="0" smtClean="0">
              <a:solidFill>
                <a:srgbClr val="0F217B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800" b="1" dirty="0" smtClean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800" b="1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воспользоваться известными  формулами: </a:t>
            </a:r>
          </a:p>
          <a:p>
            <a:pPr algn="l">
              <a:defRPr/>
            </a:pPr>
            <a:endParaRPr lang="ru-RU" b="1" dirty="0" smtClean="0">
              <a:latin typeface="Arial" pitchFamily="34" charset="0"/>
            </a:endParaRPr>
          </a:p>
          <a:p>
            <a:pPr algn="l">
              <a:defRPr/>
            </a:pPr>
            <a:endParaRPr lang="ru-RU" b="1" dirty="0" smtClean="0">
              <a:latin typeface="Arial" pitchFamily="34" charset="0"/>
            </a:endParaRPr>
          </a:p>
          <a:p>
            <a:pPr algn="l">
              <a:defRPr/>
            </a:pPr>
            <a:endParaRPr lang="ru-RU" b="1" dirty="0">
              <a:latin typeface="Arial" pitchFamily="34" charset="0"/>
            </a:endParaRPr>
          </a:p>
          <a:p>
            <a:pPr algn="l">
              <a:defRPr/>
            </a:pPr>
            <a:r>
              <a:rPr lang="ru-RU" dirty="0">
                <a:latin typeface="Arial" pitchFamily="34" charset="0"/>
              </a:rPr>
              <a:t>                                                       </a:t>
            </a:r>
            <a:endParaRPr lang="ru-RU" sz="2400" dirty="0">
              <a:solidFill>
                <a:srgbClr val="0F217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73" name="Object 1"/>
          <p:cNvGraphicFramePr>
            <a:graphicFrameLocks noChangeAspect="1"/>
          </p:cNvGraphicFramePr>
          <p:nvPr/>
        </p:nvGraphicFramePr>
        <p:xfrm>
          <a:off x="3924300" y="2349500"/>
          <a:ext cx="1003300" cy="935038"/>
        </p:xfrm>
        <a:graphic>
          <a:graphicData uri="http://schemas.openxmlformats.org/presentationml/2006/ole">
            <p:oleObj spid="_x0000_s4149" name="Формула" r:id="rId3" imgW="418918" imgH="393529" progId="Equation.3">
              <p:embed/>
            </p:oleObj>
          </a:graphicData>
        </a:graphic>
      </p:graphicFrame>
      <p:graphicFrame>
        <p:nvGraphicFramePr>
          <p:cNvPr id="19474" name="Object 2"/>
          <p:cNvGraphicFramePr>
            <a:graphicFrameLocks noChangeAspect="1"/>
          </p:cNvGraphicFramePr>
          <p:nvPr/>
        </p:nvGraphicFramePr>
        <p:xfrm>
          <a:off x="2286000" y="4572000"/>
          <a:ext cx="2270125" cy="1293813"/>
        </p:xfrm>
        <a:graphic>
          <a:graphicData uri="http://schemas.openxmlformats.org/presentationml/2006/ole">
            <p:oleObj spid="_x0000_s4150" name="Формула" r:id="rId4" imgW="418918" imgH="393529" progId="Equation.3">
              <p:embed/>
            </p:oleObj>
          </a:graphicData>
        </a:graphic>
      </p:graphicFrame>
      <p:graphicFrame>
        <p:nvGraphicFramePr>
          <p:cNvPr id="19475" name="Object 3"/>
          <p:cNvGraphicFramePr>
            <a:graphicFrameLocks noChangeAspect="1"/>
          </p:cNvGraphicFramePr>
          <p:nvPr/>
        </p:nvGraphicFramePr>
        <p:xfrm>
          <a:off x="4714875" y="5000625"/>
          <a:ext cx="1500188" cy="560388"/>
        </p:xfrm>
        <a:graphic>
          <a:graphicData uri="http://schemas.openxmlformats.org/presentationml/2006/ole">
            <p:oleObj spid="_x0000_s4151" name="Формула" r:id="rId5" imgW="545626" imgH="177646" progId="Equation.3">
              <p:embed/>
            </p:oleObj>
          </a:graphicData>
        </a:graphic>
      </p:graphicFrame>
      <p:sp>
        <p:nvSpPr>
          <p:cNvPr id="19476" name="WordArt 23"/>
          <p:cNvSpPr>
            <a:spLocks noChangeArrowheads="1" noChangeShapeType="1" noTextEdit="1"/>
          </p:cNvSpPr>
          <p:nvPr/>
        </p:nvSpPr>
        <p:spPr bwMode="auto">
          <a:xfrm>
            <a:off x="1187624" y="404813"/>
            <a:ext cx="59753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400" b="1" kern="1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Скорость звука</a:t>
            </a:r>
            <a:endParaRPr lang="ru-RU" sz="4400" b="1" kern="10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5113" cy="924475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Свойства звука.</a:t>
            </a:r>
            <a:endParaRPr lang="ru-RU" sz="5400" b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80546"/>
            <a:ext cx="5544616" cy="4896544"/>
          </a:xfrm>
          <a:blipFill>
            <a:blip r:embed="rId2" cstate="print"/>
            <a:tile tx="0" ty="0" sx="100000" sy="100000" flip="none" algn="tl"/>
          </a:blip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800" b="1" i="1" u="sng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Отражение звука </a:t>
            </a:r>
            <a:r>
              <a:rPr lang="ru-RU" sz="2800" b="1" u="sng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– </a:t>
            </a:r>
            <a:r>
              <a:rPr lang="ru-RU" sz="2800" b="1" i="1" u="sng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эхо</a:t>
            </a:r>
            <a:r>
              <a:rPr lang="ru-RU" sz="2800" b="1" u="sng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ru-RU" sz="2800" b="1" dirty="0" smtClean="0">
                <a:solidFill>
                  <a:srgbClr val="070F37"/>
                </a:solidFill>
                <a:latin typeface="Century Schoolbook" panose="02040604050505020304" pitchFamily="18" charset="0"/>
              </a:rPr>
              <a:t>– образуется в результате отражения звука от различных преград – стен большого пустого помещения, леса, сводов высокой арки в здании, в горах.</a:t>
            </a:r>
          </a:p>
        </p:txBody>
      </p:sp>
      <p:pic>
        <p:nvPicPr>
          <p:cNvPr id="4" name="Picture 5" descr="C:\Documents and Settings\User\Рабочий стол\eho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547018"/>
            <a:ext cx="32385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31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rb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7990" y="1592263"/>
            <a:ext cx="6144330" cy="4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332656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эхо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737052"/>
          </a:xfrm>
        </p:spPr>
        <p:txBody>
          <a:bodyPr/>
          <a:lstStyle/>
          <a:p>
            <a:pPr algn="ctr"/>
            <a:endParaRPr lang="ru-RU" sz="54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140968"/>
            <a:ext cx="7450987" cy="19096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057341475"/>
              </p:ext>
            </p:extLst>
          </p:nvPr>
        </p:nvGraphicFramePr>
        <p:xfrm>
          <a:off x="539552" y="476672"/>
          <a:ext cx="79928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2" descr="23# заяц с флейтой&#10;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675882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7" descr="bird2-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0622" y="620688"/>
            <a:ext cx="8477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69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6160" y="3140968"/>
            <a:ext cx="1371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66357"/>
            <a:ext cx="17049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83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r>
              <a:rPr lang="ru-RU" sz="54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Свойства звука.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4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Способ </a:t>
            </a:r>
            <a:r>
              <a:rPr lang="ru-RU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>определения расстояния до предметов </a:t>
            </a:r>
            <a:r>
              <a:rPr lang="ru-RU" sz="2800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называется 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Эхолокация</a:t>
            </a:r>
            <a:r>
              <a:rPr lang="ru-RU" sz="2800" b="1" i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.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entury Schoolbook" panose="020406040505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entury Schoolbook" panose="02040604050505020304" pitchFamily="18" charset="0"/>
              </a:rPr>
            </a:br>
            <a:endParaRPr lang="ru-RU" sz="2800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6496126"/>
              </p:ext>
            </p:extLst>
          </p:nvPr>
        </p:nvGraphicFramePr>
        <p:xfrm>
          <a:off x="1403648" y="2636912"/>
          <a:ext cx="660400" cy="685800"/>
        </p:xfrm>
        <a:graphic>
          <a:graphicData uri="http://schemas.openxmlformats.org/presentationml/2006/ole">
            <p:oleObj spid="_x0000_s6157" name="Объект упаковщика для оболочки" showAsIcon="1" r:id="rId3" imgW="660600" imgH="685800" progId="Package">
              <p:embed/>
            </p:oleObj>
          </a:graphicData>
        </a:graphic>
      </p:graphicFrame>
      <p:pic>
        <p:nvPicPr>
          <p:cNvPr id="6148" name="Picture 4" descr="http://images.myshared.ru/308833/slide_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005" y="0"/>
            <a:ext cx="9160869" cy="687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73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125113" cy="924475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Звуковой резонанс.</a:t>
            </a:r>
            <a:endParaRPr lang="ru-RU" sz="4400" b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7992888" cy="405143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Резонанс </a:t>
            </a:r>
            <a:r>
              <a:rPr lang="ru-RU" sz="2400" b="1" dirty="0" smtClean="0">
                <a:solidFill>
                  <a:srgbClr val="0A1652"/>
                </a:solidFill>
                <a:latin typeface="Century Schoolbook" panose="02040604050505020304" pitchFamily="18" charset="0"/>
              </a:rPr>
              <a:t>- совпадение частоты вынуждающей силы с частотой собственных колебаний.      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172717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b="1" dirty="0" smtClean="0">
                <a:solidFill>
                  <a:srgbClr val="172717"/>
                </a:solidFill>
                <a:latin typeface="Century Schoolbook" panose="02040604050505020304" pitchFamily="18" charset="0"/>
              </a:rPr>
              <a:t>      Если открыть крышку рояля и, нажав на педаль, громко произнести звук какой-нибудь высоты, то рояль отзовется звуком такой же высоты. Из всех струн рояля зазвучит только одна струна, настроенная на высоту произнесенного звука, остальные струны звучать не будут. Это явление называется </a:t>
            </a:r>
            <a:r>
              <a:rPr lang="ru-RU" sz="2400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звуковым резонансом</a:t>
            </a:r>
            <a:r>
              <a:rPr lang="ru-RU" sz="2400" b="1" dirty="0" smtClean="0">
                <a:solidFill>
                  <a:srgbClr val="0A1652"/>
                </a:solidFill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A1652"/>
                </a:solidFill>
                <a:latin typeface="Century Schoolbook" panose="02040604050505020304" pitchFamily="18" charset="0"/>
              </a:rPr>
              <a:t>       Тело, отзывающееся на звук, называется </a:t>
            </a:r>
            <a:r>
              <a:rPr lang="ru-RU" sz="2400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резонатором</a:t>
            </a:r>
            <a:r>
              <a:rPr lang="ru-RU" sz="2400" b="1" dirty="0" smtClean="0">
                <a:solidFill>
                  <a:srgbClr val="0A1652"/>
                </a:solidFill>
                <a:latin typeface="Century Schoolbook" panose="02040604050505020304" pitchFamily="18" charset="0"/>
              </a:rPr>
              <a:t>. Всякое тело, способное звучать, может быть резонатором.</a:t>
            </a:r>
            <a:endParaRPr lang="ru-RU" sz="2400" b="1" dirty="0">
              <a:solidFill>
                <a:srgbClr val="0A1652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Picture 14" descr="f2532ae8c35cd1519f4334def86d4596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772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4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12661"/>
            <a:ext cx="2304256" cy="208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33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0" y="0"/>
            <a:ext cx="766834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Интерференция </a:t>
            </a:r>
            <a:r>
              <a:rPr lang="ru-RU" altLang="ru-RU" sz="40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звуковых  </a:t>
            </a:r>
            <a:r>
              <a:rPr lang="ru-RU" altLang="ru-RU" sz="40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волн</a:t>
            </a:r>
          </a:p>
        </p:txBody>
      </p:sp>
      <p:pic>
        <p:nvPicPr>
          <p:cNvPr id="94213" name="Picture 5" descr="1wav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342" y="2564904"/>
            <a:ext cx="2663825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214" name="Picture 6" descr="2wav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7803" y="2997200"/>
            <a:ext cx="2663825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215" name="Picture 7" descr="volna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3488" y="3997325"/>
            <a:ext cx="2663825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541610" y="1311275"/>
            <a:ext cx="77962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200" b="1" i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Интерференция</a:t>
            </a:r>
            <a:r>
              <a:rPr lang="ru-RU" altLang="ru-RU" sz="3200" dirty="0"/>
              <a:t> </a:t>
            </a:r>
            <a:r>
              <a:rPr lang="ru-RU" altLang="ru-RU" sz="3200" b="1" dirty="0">
                <a:solidFill>
                  <a:srgbClr val="172717"/>
                </a:solidFill>
                <a:latin typeface="Century Schoolbook" panose="02040604050505020304" pitchFamily="18" charset="0"/>
              </a:rPr>
              <a:t>– это явление сложения волн в пространстве.</a:t>
            </a:r>
          </a:p>
        </p:txBody>
      </p:sp>
      <p:sp>
        <p:nvSpPr>
          <p:cNvPr id="94217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72450" y="6381750"/>
            <a:ext cx="760413" cy="341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7E0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600" y="4995863"/>
            <a:ext cx="6084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Когерентные волны </a:t>
            </a:r>
            <a:r>
              <a:rPr lang="ru-RU" sz="2800" b="1" dirty="0">
                <a:solidFill>
                  <a:srgbClr val="172717"/>
                </a:solidFill>
                <a:latin typeface="Century Schoolbook" panose="02040604050505020304" pitchFamily="18" charset="0"/>
              </a:rPr>
              <a:t>– волны, имеющие одинаковую частоту и постоянную во времени разность фаз.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9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Самостоятельно выписать из учебника.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845775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Эффектр</a:t>
            </a:r>
            <a:r>
              <a:rPr lang="ru-RU" sz="4000" dirty="0" smtClean="0">
                <a:solidFill>
                  <a:schemeClr val="bg1"/>
                </a:solidFill>
              </a:rPr>
              <a:t> Доплера (определение, формулы для расчета частоты звучания при приближении и удалении)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Подумай и ответь</a:t>
            </a:r>
            <a:endParaRPr lang="ru-RU" sz="4400" b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3"/>
            <a:ext cx="8027051" cy="1152128"/>
          </a:xfrm>
        </p:spPr>
        <p:txBody>
          <a:bodyPr>
            <a:noAutofit/>
          </a:bodyPr>
          <a:lstStyle/>
          <a:p>
            <a:pPr lvl="0" algn="ctr" defTabSz="914400" fontAlgn="base"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ru-RU" sz="2400" b="1" kern="0" dirty="0">
                <a:solidFill>
                  <a:srgbClr val="000000"/>
                </a:solidFill>
                <a:latin typeface="Century Schoolbook" panose="02040604050505020304" pitchFamily="18" charset="0"/>
              </a:rPr>
              <a:t>Слышит ли летчик звук работы реактивного двигателя, если самолет летит со сверхзвуковой скоростью, а двигатель находится позади пилота? Почему?</a:t>
            </a:r>
          </a:p>
          <a:p>
            <a:endParaRPr lang="ru-RU" sz="2000" dirty="0">
              <a:latin typeface="Century Schoolbook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105835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0" dirty="0">
                <a:solidFill>
                  <a:srgbClr val="000000"/>
                </a:solidFill>
                <a:latin typeface="Century Schoolbook" panose="02040604050505020304" pitchFamily="18" charset="0"/>
              </a:rPr>
              <a:t> 2. Почему телеграфные столбы гудят при ветре?</a:t>
            </a:r>
            <a:endParaRPr lang="ru-RU" sz="2400" b="1" dirty="0"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475809"/>
            <a:ext cx="7021288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000000"/>
                </a:solidFill>
                <a:latin typeface="Century Schoolbook" panose="02040604050505020304" pitchFamily="18" charset="0"/>
              </a:rPr>
              <a:t>3.Во время дождя капли барабанят по крыше дома. Чем будут различаться возникающие при этом звуки во время крупного, сильного и мелкого, моросящего дождя?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400" b="1" kern="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363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942" y="188640"/>
            <a:ext cx="79208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Тест</a:t>
            </a:r>
            <a:r>
              <a:rPr lang="ru-RU" sz="2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.</a:t>
            </a:r>
          </a:p>
          <a:p>
            <a:pPr indent="457200"/>
            <a:r>
              <a:rPr lang="ru-RU" sz="20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1</a:t>
            </a:r>
            <a:r>
              <a:rPr lang="ru-RU" sz="2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. Какой диапазон частот имеют звуковые волны</a:t>
            </a:r>
            <a:r>
              <a:rPr lang="ru-RU" sz="20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?</a:t>
            </a:r>
          </a:p>
          <a:p>
            <a:pPr indent="457200"/>
            <a:r>
              <a:rPr lang="ru-RU" sz="20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а)16 – 20Гц б) 20 – 30кГц в) 16Гц – 20кГц </a:t>
            </a:r>
            <a:endParaRPr lang="ru-RU" sz="2000" b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indent="457200"/>
            <a:r>
              <a:rPr lang="ru-RU" sz="20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2</a:t>
            </a:r>
            <a:r>
              <a:rPr lang="ru-RU" sz="2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. Что является источником звука</a:t>
            </a:r>
            <a:r>
              <a:rPr lang="ru-RU" sz="20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?</a:t>
            </a:r>
          </a:p>
          <a:p>
            <a:pPr indent="457200"/>
            <a:r>
              <a:rPr lang="ru-RU" sz="20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а) любое тело б) любое колеблющиеся тело в) любое колеблющиеся тело с частотой 16Гц – 20кГц </a:t>
            </a:r>
            <a:endParaRPr lang="ru-RU" sz="2000" b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indent="457200"/>
            <a:r>
              <a:rPr lang="ru-RU" sz="20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3</a:t>
            </a:r>
            <a:r>
              <a:rPr lang="ru-RU" sz="2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. 2 космонавта находятся в космическом пространстве. Услышат ли они друг друга? </a:t>
            </a:r>
            <a:endParaRPr lang="ru-RU" sz="2000" b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indent="457200"/>
            <a:r>
              <a:rPr lang="ru-RU" sz="20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а</a:t>
            </a:r>
            <a:r>
              <a:rPr lang="ru-RU" sz="2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) услышат, так как голосовые связки издают звук б) не услышат, так как звуковые волны могут распространяться только в упругой среде</a:t>
            </a:r>
            <a:r>
              <a:rPr lang="ru-RU" sz="20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.</a:t>
            </a:r>
          </a:p>
          <a:p>
            <a:pPr indent="457200"/>
            <a:r>
              <a:rPr lang="ru-RU" sz="20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4</a:t>
            </a:r>
            <a:r>
              <a:rPr lang="ru-RU" sz="2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. Почему комар пищит, а шмель жужжит</a:t>
            </a:r>
            <a:r>
              <a:rPr lang="ru-RU" sz="20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?</a:t>
            </a:r>
          </a:p>
          <a:p>
            <a:pPr indent="457200"/>
            <a:r>
              <a:rPr lang="ru-RU" sz="20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а) частота колебания крыльев комара большая б) частота колебаний крыльев шмеля меньше в) частота колебаний одинаковая. </a:t>
            </a:r>
            <a:endParaRPr lang="ru-RU" sz="2000" b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indent="457200"/>
            <a:r>
              <a:rPr lang="ru-RU" sz="20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5</a:t>
            </a:r>
            <a:r>
              <a:rPr lang="ru-RU" sz="2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. Почему бабочки летают беззвучно</a:t>
            </a:r>
            <a:r>
              <a:rPr lang="ru-RU" sz="20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?</a:t>
            </a:r>
          </a:p>
          <a:p>
            <a:pPr indent="457200"/>
            <a:r>
              <a:rPr lang="ru-RU" sz="20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а) крылья покрыты звукопоглощающим веществом б) частота колебаний крыльев меньше частоты звуковой волны. </a:t>
            </a:r>
          </a:p>
        </p:txBody>
      </p:sp>
    </p:spTree>
    <p:extLst>
      <p:ext uri="{BB962C8B-B14F-4D97-AF65-F5344CB8AC3E}">
        <p14:creationId xmlns:p14="http://schemas.microsoft.com/office/powerpoint/2010/main" xmlns="" val="6406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sz="20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6</a:t>
            </a:r>
            <a:r>
              <a:rPr lang="ru-RU" sz="2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. Когда возникает акустический резонанс? </a:t>
            </a:r>
            <a:endParaRPr lang="ru-RU" sz="2000" b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lvl="0" indent="457200"/>
            <a:r>
              <a:rPr lang="ru-RU" sz="20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а</a:t>
            </a:r>
            <a:r>
              <a:rPr lang="ru-RU" sz="2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) частота колебаний тела равна частоте колебаний звуковой волны б) частота колебаний тела меньше частоты колебаний звуковой волны в) частота колебаний тела больше частоты колебаний звуковой волны. </a:t>
            </a:r>
            <a:endParaRPr lang="ru-RU" sz="2000" b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lvl="0" indent="457200"/>
            <a:r>
              <a:rPr lang="ru-RU" sz="20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7.</a:t>
            </a:r>
            <a:r>
              <a:rPr lang="ru-RU" sz="2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 Когда возникает эхо? а) звуковые волны поглощаются телами б) звуковые волны проходят сквозь тела в) звуковые волны отражаются от тел, находящихся на их пути</a:t>
            </a:r>
            <a:r>
              <a:rPr lang="ru-RU" sz="20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.</a:t>
            </a:r>
          </a:p>
          <a:p>
            <a:pPr lvl="0" indent="457200"/>
            <a:r>
              <a:rPr lang="ru-RU" sz="20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 8</a:t>
            </a:r>
            <a:r>
              <a:rPr lang="ru-RU" sz="2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. Какие волны применяют в дефектоскопии? а)поперечные б)световые в) звуковые</a:t>
            </a:r>
          </a:p>
        </p:txBody>
      </p:sp>
    </p:spTree>
    <p:extLst>
      <p:ext uri="{BB962C8B-B14F-4D97-AF65-F5344CB8AC3E}">
        <p14:creationId xmlns:p14="http://schemas.microsoft.com/office/powerpoint/2010/main" xmlns="" val="35014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Не всякое колеблющееся тело является источником звука.</a:t>
            </a:r>
            <a:endParaRPr lang="ru-RU" sz="4000" b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Picture 7" descr="handanim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0677" y="2278013"/>
            <a:ext cx="1632917" cy="158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Mech-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126" y="2378072"/>
            <a:ext cx="3677802" cy="9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matem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77768"/>
            <a:ext cx="2441848" cy="27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Вынужденные колебан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61597"/>
            <a:ext cx="2808312" cy="24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25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physics.uni-altai.ru/journals/physics/2003/18/no18_0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13100"/>
            <a:ext cx="15716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4" descr="http://cat.tmn.fio.ru/works/40x/311/kam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370" y="2537619"/>
            <a:ext cx="1143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http://www.tinylovetoys.ru/mobile/zvu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643188"/>
            <a:ext cx="26066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http://www.igrosvit.com.ua/product_thumb.php?img=images/C5859_.jpg&amp;w=400&amp;h=4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86313"/>
            <a:ext cx="17192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5643563" y="3857625"/>
            <a:ext cx="3249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Колебания стенок стакана</a:t>
            </a:r>
          </a:p>
          <a:p>
            <a:pPr algn="l" eaLnBrk="1" hangingPunct="1"/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после удара молоточком</a:t>
            </a:r>
          </a:p>
        </p:txBody>
      </p:sp>
      <p:pic>
        <p:nvPicPr>
          <p:cNvPr id="8199" name="Рисунок 7" descr="zvonica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989138"/>
            <a:ext cx="1143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7715250" y="3571875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Колокол</a:t>
            </a:r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2071688" y="5000625"/>
            <a:ext cx="1535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Погремушки</a:t>
            </a:r>
          </a:p>
        </p:txBody>
      </p:sp>
      <p:sp>
        <p:nvSpPr>
          <p:cNvPr id="8202" name="TextBox 11"/>
          <p:cNvSpPr txBox="1">
            <a:spLocks noChangeArrowheads="1"/>
          </p:cNvSpPr>
          <p:nvPr/>
        </p:nvSpPr>
        <p:spPr bwMode="auto">
          <a:xfrm>
            <a:off x="141549" y="4178300"/>
            <a:ext cx="1384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Камертоны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99870" y="0"/>
            <a:ext cx="66486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Звуковые колебания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0" name="Rectangle 5"/>
          <p:cNvSpPr>
            <a:spLocks noChangeArrowheads="1"/>
          </p:cNvSpPr>
          <p:nvPr/>
        </p:nvSpPr>
        <p:spPr bwMode="auto">
          <a:xfrm>
            <a:off x="357188" y="755046"/>
            <a:ext cx="75453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колебания – воспринимаемые человеческим ухом. 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колебания, частоты которых находятся в диапазоне от </a:t>
            </a:r>
            <a:r>
              <a:rPr lang="ru-RU" alt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 Гц до 20000 Гц</a:t>
            </a:r>
            <a:r>
              <a:rPr lang="ru-RU" altLang="ru-RU" sz="2400" b="1" i="1" dirty="0">
                <a:latin typeface="Calibri" pitchFamily="34" charset="0"/>
                <a:cs typeface="Times New Roman" pitchFamily="18" charset="0"/>
              </a:rPr>
              <a:t>.</a:t>
            </a:r>
            <a:endParaRPr lang="ru-RU" altLang="ru-RU" sz="2400" dirty="0">
              <a:latin typeface="Calibri" pitchFamily="34" charset="0"/>
            </a:endParaRPr>
          </a:p>
        </p:txBody>
      </p:sp>
      <p:pic>
        <p:nvPicPr>
          <p:cNvPr id="8205" name="Рисунок 14" descr="b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643438"/>
            <a:ext cx="24288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8" descr="fan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714875"/>
            <a:ext cx="1500188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207" name="Рисунок 2" descr="Ins26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5324" y="2219326"/>
            <a:ext cx="12382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19"/>
          <p:cNvSpPr txBox="1">
            <a:spLocks noChangeArrowheads="1"/>
          </p:cNvSpPr>
          <p:nvPr/>
        </p:nvSpPr>
        <p:spPr bwMode="auto">
          <a:xfrm>
            <a:off x="5219700" y="2781300"/>
            <a:ext cx="1476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C0000"/>
                </a:solidFill>
              </a:rPr>
              <a:t>Насекомые</a:t>
            </a:r>
          </a:p>
        </p:txBody>
      </p:sp>
    </p:spTree>
    <p:extLst>
      <p:ext uri="{BB962C8B-B14F-4D97-AF65-F5344CB8AC3E}">
        <p14:creationId xmlns:p14="http://schemas.microsoft.com/office/powerpoint/2010/main" xmlns="" val="222602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500063" y="3143250"/>
            <a:ext cx="842962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Камертон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F217B"/>
                </a:solidFill>
                <a:latin typeface="Times New Roman" pitchFamily="18" charset="0"/>
                <a:cs typeface="Times New Roman" pitchFamily="18" charset="0"/>
              </a:rPr>
              <a:t>-  </a:t>
            </a:r>
            <a:r>
              <a:rPr lang="ru-RU" sz="2800" b="1" dirty="0">
                <a:solidFill>
                  <a:srgbClr val="0A1652"/>
                </a:solidFill>
                <a:latin typeface="Times New Roman" pitchFamily="18" charset="0"/>
                <a:cs typeface="Times New Roman" pitchFamily="18" charset="0"/>
              </a:rPr>
              <a:t>представляет собой металлическую "рогатку", укрепленную на ящичке, у которого нет одной стенки. Если специальным резиновым молоточком ударить по "ножкам" камертона или провести по нему смычком, то он будет издавать звук.</a:t>
            </a:r>
          </a:p>
        </p:txBody>
      </p:sp>
      <p:pic>
        <p:nvPicPr>
          <p:cNvPr id="7171" name="Picture 7" descr="Камерт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249555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2" descr="tfl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00063"/>
            <a:ext cx="50720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750" y="5734050"/>
            <a:ext cx="82804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Камертон – изобретен в 18 веке для настройки музыкальных инструментов.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91289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277813" y="588963"/>
            <a:ext cx="84709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/>
              <a:t>Если  </a:t>
            </a:r>
            <a:r>
              <a:rPr lang="ru-RU" altLang="ru-RU" sz="3200" dirty="0">
                <a:solidFill>
                  <a:srgbClr val="FF0000"/>
                </a:solidFill>
              </a:rPr>
              <a:t>    </a:t>
            </a:r>
            <a:r>
              <a:rPr lang="en-US" altLang="ru-RU" sz="3200" dirty="0"/>
              <a:t>&gt;</a:t>
            </a:r>
            <a:r>
              <a:rPr lang="ru-RU" altLang="ru-RU" sz="3200" dirty="0"/>
              <a:t> 20000 Гц, то колебания называются </a:t>
            </a:r>
            <a:r>
              <a:rPr lang="ru-RU" altLang="ru-RU" sz="3200" b="1" i="1" dirty="0">
                <a:solidFill>
                  <a:srgbClr val="FF0000"/>
                </a:solidFill>
              </a:rPr>
              <a:t>ультразвуковыми</a:t>
            </a:r>
            <a:r>
              <a:rPr lang="ru-RU" altLang="ru-RU" sz="3200" b="1" i="1" dirty="0"/>
              <a:t>.</a:t>
            </a:r>
          </a:p>
          <a:p>
            <a:pPr algn="l" eaLnBrk="1" hangingPunct="1"/>
            <a:endParaRPr lang="ru-RU" altLang="ru-RU" sz="3200" b="1" i="1" dirty="0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476375" y="620713"/>
          <a:ext cx="455613" cy="576262"/>
        </p:xfrm>
        <a:graphic>
          <a:graphicData uri="http://schemas.openxmlformats.org/presentationml/2006/ole">
            <p:oleObj spid="_x0000_s2075" name="Формула" r:id="rId3" imgW="126835" imgH="139518" progId="Equation.3">
              <p:embed/>
            </p:oleObj>
          </a:graphicData>
        </a:graphic>
      </p:graphicFrame>
      <p:pic>
        <p:nvPicPr>
          <p:cNvPr id="8" name="Picture 8" descr="летучая мыш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228" y="1792288"/>
            <a:ext cx="4392613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дельфи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1617"/>
            <a:ext cx="4067944" cy="284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https://encrypted-tbn2.gstatic.com/images?q=tbn:ANd9GcT-va9hFxSzVFqdqf5aLXhjnaayN2eBBa8c5gAIKpYyfAaRR5WF3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93619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://sakhmedpom.ru/img_base/usimaltaz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3147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86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7636" y="30985"/>
            <a:ext cx="418415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Ультразвуки</a:t>
            </a:r>
            <a:r>
              <a:rPr lang="ru-RU" sz="4400" b="1" dirty="0" smtClean="0">
                <a:latin typeface="Century Schoolbook" panose="02040604050505020304" pitchFamily="18" charset="0"/>
              </a:rPr>
              <a:t> </a:t>
            </a:r>
          </a:p>
          <a:p>
            <a:pPr algn="ctr"/>
            <a:endParaRPr lang="ru-RU" sz="4800" b="1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5515248"/>
                  </p:ext>
                </p:extLst>
              </p:nvPr>
            </p:nvGraphicFramePr>
            <p:xfrm>
              <a:off x="251521" y="785038"/>
              <a:ext cx="8712966" cy="610058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904322"/>
                    <a:gridCol w="2904322"/>
                    <a:gridCol w="2904322"/>
                  </a:tblGrid>
                  <a:tr h="9749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Определение и свойства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Примеры в природе.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Использование человеком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</a:tr>
                  <a:tr h="339245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000" b="1" dirty="0" smtClean="0"/>
                            <a:t>Механические колебания, происходящие с частотой более 20000 Гц.</a:t>
                          </a:r>
                          <a:endParaRPr lang="ru-RU" sz="2000" b="1" dirty="0">
                            <a:solidFill>
                              <a:srgbClr val="0A1652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000" b="1" dirty="0" smtClean="0"/>
                            <a:t>Собаки воспринимают ультразвуки с частотой до 40 кГц. Ультразвук испускают «острова» планктона.</a:t>
                          </a:r>
                          <a:endParaRPr lang="ru-RU" sz="2000" b="1" dirty="0">
                            <a:solidFill>
                              <a:srgbClr val="0A1652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000" b="1" dirty="0" smtClean="0"/>
                            <a:t>Измерение глубины моря- </a:t>
                          </a:r>
                          <a:r>
                            <a:rPr lang="ru-RU" sz="2000" b="1" dirty="0" err="1" smtClean="0"/>
                            <a:t>эхолокация</a:t>
                          </a:r>
                          <a:r>
                            <a:rPr lang="ru-RU" sz="2000" b="1" dirty="0" smtClean="0"/>
                            <a:t>  </a:t>
                          </a:r>
                        </a:p>
                        <a:p>
                          <a:pPr algn="l"/>
                          <a:r>
                            <a:rPr lang="ru-RU" sz="2000" b="1" dirty="0" smtClean="0"/>
                            <a:t>2</a:t>
                          </a:r>
                          <a:r>
                            <a:rPr lang="en-US" sz="2000" b="1" dirty="0" smtClean="0"/>
                            <a:t>h</a:t>
                          </a:r>
                          <a:r>
                            <a:rPr lang="ru-RU" sz="2000" b="1" dirty="0" smtClean="0"/>
                            <a:t> = </a:t>
                          </a:r>
                          <a:r>
                            <a:rPr lang="en-US" sz="2000" b="1" dirty="0" err="1" smtClean="0"/>
                            <a:t>ʋt</a:t>
                          </a:r>
                          <a:r>
                            <a:rPr lang="ru-RU" sz="2000" b="1" dirty="0" smtClean="0"/>
                            <a:t> ⇒ </a:t>
                          </a:r>
                          <a:r>
                            <a:rPr lang="en-US" sz="2000" b="1" dirty="0" smtClean="0"/>
                            <a:t>h</a:t>
                          </a:r>
                          <a:r>
                            <a:rPr lang="ru-RU" sz="2000" b="1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smtClean="0">
                                      <a:latin typeface="Cambria Math"/>
                                    </a:rPr>
                                    <m:t>ʋ</m:t>
                                  </m:r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𝐭</m:t>
                                  </m:r>
                                </m:num>
                                <m:den>
                                  <m:r>
                                    <a:rPr lang="ru-RU" sz="2000" b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000" b="1" dirty="0" smtClean="0"/>
                            <a:t> </a:t>
                          </a:r>
                        </a:p>
                        <a:p>
                          <a:pPr algn="l"/>
                          <a:r>
                            <a:rPr lang="en-US" sz="2000" b="1" dirty="0" smtClean="0"/>
                            <a:t>t</a:t>
                          </a:r>
                          <a:r>
                            <a:rPr lang="ru-RU" sz="2000" b="1" dirty="0" smtClean="0"/>
                            <a:t> – время с момента отправления до момента приема. Ультразвуковая дефектоскопия.</a:t>
                          </a:r>
                          <a:endParaRPr lang="ru-RU" sz="2000" b="1" dirty="0">
                            <a:solidFill>
                              <a:srgbClr val="0A1652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/>
                    </a:tc>
                  </a:tr>
                  <a:tr h="173320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000" b="1" dirty="0" smtClean="0"/>
                            <a:t>Ультразвуковую волну можно излучить в заданном направлении.</a:t>
                          </a:r>
                          <a:endParaRPr lang="ru-RU" sz="2000" b="1" dirty="0">
                            <a:solidFill>
                              <a:srgbClr val="0A1652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000" b="1" dirty="0" smtClean="0"/>
                            <a:t>Пользуются летучие мыши, дельфины, глубоководные рыбы.</a:t>
                          </a:r>
                          <a:endParaRPr lang="ru-RU" sz="2000" b="1" dirty="0">
                            <a:solidFill>
                              <a:srgbClr val="0A1652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000" b="1" dirty="0" smtClean="0"/>
                            <a:t>Медицина; диагностическое ультразвуковое исследование (УЗИ)</a:t>
                          </a:r>
                          <a:endParaRPr lang="ru-RU" sz="2000" b="1" dirty="0">
                            <a:solidFill>
                              <a:srgbClr val="0A1652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205515248"/>
                  </p:ext>
                </p:extLst>
              </p:nvPr>
            </p:nvGraphicFramePr>
            <p:xfrm>
              <a:off x="251521" y="785038"/>
              <a:ext cx="8712966" cy="610058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904322"/>
                    <a:gridCol w="2904322"/>
                    <a:gridCol w="2904322"/>
                  </a:tblGrid>
                  <a:tr h="9749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Определение и свойства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Примеры в природе.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Использование человеком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</a:tr>
                  <a:tr h="339245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000" b="1" dirty="0" smtClean="0"/>
                            <a:t>Механические колебания, происходящие с частотой более 20000 Гц.</a:t>
                          </a:r>
                          <a:endParaRPr lang="ru-RU" sz="2000" b="1" dirty="0">
                            <a:solidFill>
                              <a:srgbClr val="0A1652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000" b="1" dirty="0" smtClean="0"/>
                            <a:t>Собаки воспринимают ультразвуки с частотой до 40 кГц. Ультразвук испускают «острова» планктона.</a:t>
                          </a:r>
                          <a:endParaRPr lang="ru-RU" sz="2000" b="1" dirty="0">
                            <a:solidFill>
                              <a:srgbClr val="0A1652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90" t="-28905" b="-50987"/>
                          </a:stretch>
                        </a:blipFill>
                      </a:tcPr>
                    </a:tc>
                  </a:tr>
                  <a:tr h="173320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000" b="1" dirty="0" smtClean="0"/>
                            <a:t>Ультразвуковую волну можно излучить в заданном направлении.</a:t>
                          </a:r>
                          <a:endParaRPr lang="ru-RU" sz="2000" b="1" dirty="0">
                            <a:solidFill>
                              <a:srgbClr val="0A1652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000" b="1" dirty="0" smtClean="0"/>
                            <a:t>Пользуются летучие мыши, дельфины, глубоководные рыбы.</a:t>
                          </a:r>
                          <a:endParaRPr lang="ru-RU" sz="2000" b="1" dirty="0">
                            <a:solidFill>
                              <a:srgbClr val="0A1652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000" b="1" dirty="0" smtClean="0"/>
                            <a:t>Медицина; диагностическое ультразвуковое исследование (УЗИ)</a:t>
                          </a:r>
                          <a:endParaRPr lang="ru-RU" sz="2000" b="1" dirty="0">
                            <a:solidFill>
                              <a:srgbClr val="0A1652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9701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4599" y="33265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latin typeface="Century Schoolbook" panose="02040604050505020304" pitchFamily="18" charset="0"/>
              </a:rPr>
              <a:t>Если      </a:t>
            </a:r>
            <a:r>
              <a:rPr lang="en-US" altLang="ru-RU" sz="3200" b="1" dirty="0" smtClean="0">
                <a:latin typeface="Century Schoolbook" panose="02040604050505020304" pitchFamily="18" charset="0"/>
              </a:rPr>
              <a:t>&lt;</a:t>
            </a:r>
            <a:r>
              <a:rPr lang="ru-RU" altLang="ru-RU" sz="3200" b="1" dirty="0" smtClean="0">
                <a:latin typeface="Century Schoolbook" panose="02040604050505020304" pitchFamily="18" charset="0"/>
              </a:rPr>
              <a:t> 20 Гц, то колебания называются 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инфразвуковыми</a:t>
            </a:r>
            <a:endParaRPr lang="ru-RU" sz="3200" b="1" dirty="0">
              <a:latin typeface="Century Schoolbook" panose="0204060405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551" y="1409874"/>
            <a:ext cx="7704856" cy="533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9583"/>
            <a:ext cx="457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88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405428.vk.me/v405428279/75b7/FxbCwxz3U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84030"/>
            <a:ext cx="8640960" cy="677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37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inter">
    <a:dk1>
      <a:sysClr val="windowText" lastClr="000000"/>
    </a:dk1>
    <a:lt1>
      <a:sysClr val="window" lastClr="FFFFFF"/>
    </a:lt1>
    <a:dk2>
      <a:srgbClr val="1F7BB6"/>
    </a:dk2>
    <a:lt2>
      <a:srgbClr val="C5E1FE"/>
    </a:lt2>
    <a:accent1>
      <a:srgbClr val="B2BDC1"/>
    </a:accent1>
    <a:accent2>
      <a:srgbClr val="767D83"/>
    </a:accent2>
    <a:accent3>
      <a:srgbClr val="3E505C"/>
    </a:accent3>
    <a:accent4>
      <a:srgbClr val="386489"/>
    </a:accent4>
    <a:accent5>
      <a:srgbClr val="4C80AF"/>
    </a:accent5>
    <a:accent6>
      <a:srgbClr val="7DA7D1"/>
    </a:accent6>
    <a:hlink>
      <a:srgbClr val="408080"/>
    </a:hlink>
    <a:folHlink>
      <a:srgbClr val="5EAEA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882</Words>
  <Application>Microsoft Office PowerPoint</Application>
  <PresentationFormat>Экран (4:3)</PresentationFormat>
  <Paragraphs>100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Winter</vt:lpstr>
      <vt:lpstr>Формула</vt:lpstr>
      <vt:lpstr>Объект упаковщика для оболочки</vt:lpstr>
      <vt:lpstr>Звуковые волны</vt:lpstr>
      <vt:lpstr>Слайд 2</vt:lpstr>
      <vt:lpstr>Не всякое колеблющееся тело является источником звука.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Характеристики звука</vt:lpstr>
      <vt:lpstr>Характеристики звука</vt:lpstr>
      <vt:lpstr>Характеристики звука</vt:lpstr>
      <vt:lpstr>Характеристики звука</vt:lpstr>
      <vt:lpstr>Характеристики звука</vt:lpstr>
      <vt:lpstr>Характеристики звука</vt:lpstr>
      <vt:lpstr>Слайд 17</vt:lpstr>
      <vt:lpstr>Свойства звука.</vt:lpstr>
      <vt:lpstr>Слайд 19</vt:lpstr>
      <vt:lpstr>Свойства звука.</vt:lpstr>
      <vt:lpstr>Звуковой резонанс.</vt:lpstr>
      <vt:lpstr>Слайд 22</vt:lpstr>
      <vt:lpstr>Самостоятельно выписать из учебника.</vt:lpstr>
      <vt:lpstr>Подумай и ответь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Звуковые волны</dc:title>
  <dc:creator>9iru</dc:creator>
  <cp:lastModifiedBy>Windows User</cp:lastModifiedBy>
  <cp:revision>39</cp:revision>
  <dcterms:created xsi:type="dcterms:W3CDTF">2015-01-10T08:57:55Z</dcterms:created>
  <dcterms:modified xsi:type="dcterms:W3CDTF">2020-04-10T03:14:31Z</dcterms:modified>
</cp:coreProperties>
</file>