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66" r:id="rId3"/>
    <p:sldId id="267" r:id="rId4"/>
    <p:sldId id="273" r:id="rId5"/>
    <p:sldId id="259" r:id="rId6"/>
    <p:sldId id="264" r:id="rId7"/>
    <p:sldId id="258" r:id="rId8"/>
    <p:sldId id="260" r:id="rId9"/>
    <p:sldId id="275" r:id="rId10"/>
    <p:sldId id="276" r:id="rId11"/>
    <p:sldId id="263" r:id="rId12"/>
    <p:sldId id="261" r:id="rId13"/>
    <p:sldId id="278" r:id="rId14"/>
    <p:sldId id="277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64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9646F-D8C3-4091-99D9-1BCAF338B1AB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63FD-1C4F-4177-BA46-E79550E9E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63FD-1C4F-4177-BA46-E79550E9E7F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1050;&#1086;&#1085;&#1076;&#1077;&#1085;&#1089;&#1072;&#1090;&#1086;&#1088;-2.sw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УРОК  ФИЗИКИ  В  10  КЛАССЕ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52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Электроемкость. Конденсаторы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271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271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2" descr="C:\Documents and Settings\Дом\Мои документы\Классы\X класс\Тем. разделы\электростатика\Рисунки\1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14554"/>
            <a:ext cx="2868175" cy="2571768"/>
          </a:xfrm>
          <a:prstGeom prst="rect">
            <a:avLst/>
          </a:prstGeom>
          <a:noFill/>
        </p:spPr>
      </p:pic>
      <p:pic>
        <p:nvPicPr>
          <p:cNvPr id="14" name="Рисунок 13" descr="http://www.college.ru/physics/courses/op25part2/content/chapter1/section/paragraph6/images/1-6-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71744"/>
            <a:ext cx="278608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472518" cy="4525963"/>
          </a:xfrm>
        </p:spPr>
        <p:txBody>
          <a:bodyPr/>
          <a:lstStyle/>
          <a:p>
            <a:r>
              <a:rPr lang="ru-RU" dirty="0" smtClean="0"/>
              <a:t>Конденсатор способен долгое время удерживать на своих обкладках </a:t>
            </a:r>
            <a:r>
              <a:rPr lang="ru-RU" i="1" dirty="0" smtClean="0">
                <a:solidFill>
                  <a:srgbClr val="002060"/>
                </a:solidFill>
              </a:rPr>
              <a:t>заряды</a:t>
            </a:r>
            <a:r>
              <a:rPr lang="ru-RU" dirty="0" smtClean="0"/>
              <a:t>, которые , протекая по электрическим цепям, могут </a:t>
            </a:r>
            <a:r>
              <a:rPr lang="ru-RU" i="1" dirty="0" smtClean="0">
                <a:solidFill>
                  <a:srgbClr val="002060"/>
                </a:solidFill>
              </a:rPr>
              <a:t>совершать работу</a:t>
            </a:r>
            <a:r>
              <a:rPr lang="ru-RU" dirty="0" smtClean="0"/>
              <a:t>. Следовательно, заряженный конденсатор обладает </a:t>
            </a:r>
            <a:r>
              <a:rPr lang="ru-RU" i="1" dirty="0" smtClean="0">
                <a:solidFill>
                  <a:srgbClr val="002060"/>
                </a:solidFill>
              </a:rPr>
              <a:t>энергией</a:t>
            </a:r>
            <a:r>
              <a:rPr lang="ru-RU" dirty="0" smtClean="0"/>
              <a:t>. В отличии от других источников энергии, конденсатор запасенную энергию отдает за очень малое время (мкс).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ЭНЕРГИЯ  КОНДЕНСАТОРА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ЭНЕРГИЯ  КОНДЕНСАТОРА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1\Мои документы\электростатика 10\Энергия электрического поля заряженного конденсатора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678661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радиотехнике широко применяют конденсаторы переменной электроёмкости. Такой конденсатор состоит из двух систем металлических пластин, которые при вращении рукоятки могут входить одна в другую. При этом меняется                                                      площадь перекрывающейся                                                       части пластин и, следовательно,                                              их электроёмкость.                                                                  Диэлектриком в таких                                                   конденсаторах служит воздух.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КОНДЕНСАТОР     ПЕРЕМЕННОЙ ЕМКОСТИ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Documents and Settings\Дом\Мои документы\Классы\XI класс\переменный ток\Рисунки\k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500438"/>
            <a:ext cx="3357586" cy="2811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При быстром разряде конденсатора можно получить импульс большой мощности (фотовспышка, лазер) -</a:t>
            </a:r>
            <a:r>
              <a:rPr lang="ru-RU" sz="2800" b="1" dirty="0" smtClean="0">
                <a:solidFill>
                  <a:srgbClr val="00B050"/>
                </a:solidFill>
              </a:rPr>
              <a:t> демонстрация</a:t>
            </a:r>
          </a:p>
          <a:p>
            <a:r>
              <a:rPr lang="ru-RU" sz="2800" dirty="0" smtClean="0"/>
              <a:t>Так как конденсатор способен длительное время сохранять заряд, то его можно использовать в качестве элемента памяти или устройства хранения электрической энергии.</a:t>
            </a:r>
          </a:p>
          <a:p>
            <a:r>
              <a:rPr lang="ru-RU" sz="2800" dirty="0" smtClean="0"/>
              <a:t>Для разделения цепей постоянного и переменного тока</a:t>
            </a:r>
          </a:p>
          <a:p>
            <a:r>
              <a:rPr lang="ru-RU" sz="2800" dirty="0" smtClean="0"/>
              <a:t>В люминесцентных лампах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ПРИМЕНЕНИЕ   КОНДЕНСАТОРОВ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Что характеризует электроемкость?</a:t>
            </a:r>
          </a:p>
          <a:p>
            <a:pPr>
              <a:buNone/>
            </a:pPr>
            <a:r>
              <a:rPr lang="ru-RU" dirty="0" smtClean="0"/>
              <a:t>2. Формула расчета электроемкости. Единицы измерения</a:t>
            </a:r>
          </a:p>
          <a:p>
            <a:pPr>
              <a:buNone/>
            </a:pPr>
            <a:r>
              <a:rPr lang="ru-RU" dirty="0" smtClean="0"/>
              <a:t>3. Что представляет собой конденсатор?</a:t>
            </a:r>
          </a:p>
          <a:p>
            <a:pPr>
              <a:buNone/>
            </a:pPr>
            <a:r>
              <a:rPr lang="ru-RU" dirty="0" smtClean="0"/>
              <a:t>4. От чего зависит емкость конденсатора?</a:t>
            </a:r>
          </a:p>
          <a:p>
            <a:pPr>
              <a:buNone/>
            </a:pPr>
            <a:r>
              <a:rPr lang="ru-RU" dirty="0" smtClean="0"/>
              <a:t>5. Как рассчитать емкость цепи, содержащую несколько конденсаторов?</a:t>
            </a:r>
          </a:p>
          <a:p>
            <a:pPr>
              <a:buNone/>
            </a:pPr>
            <a:r>
              <a:rPr lang="ru-RU" dirty="0" smtClean="0"/>
              <a:t>6. С какой целью применяются конденсаторы?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ЗАКРЕПЛЕНИЕ  ИЗУЧЕННОГО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ЭЛЕКТРОЕМКОСТЬ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Электроемкость</a:t>
            </a:r>
            <a:r>
              <a:rPr lang="ru-RU" dirty="0" smtClean="0"/>
              <a:t> —</a:t>
            </a:r>
            <a:r>
              <a:rPr lang="ru-RU" i="1" dirty="0" smtClean="0"/>
              <a:t>величина, характеризующая способность проводника или системы проводников накапливать электрический заряд. За величину электроемкости системы проводников принимают отношение модуля заряда одного из проводников к разности потенциалов между этим проводником и соседним.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786182" y="1714488"/>
            <a:ext cx="1785950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Формула расчета: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002060"/>
                </a:solidFill>
              </a:rPr>
              <a:t>С</a:t>
            </a:r>
            <a:r>
              <a:rPr lang="ru-RU" dirty="0" smtClean="0"/>
              <a:t> – электроемкость двух заряженных проводников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b="1" dirty="0" smtClean="0">
                <a:solidFill>
                  <a:srgbClr val="002060"/>
                </a:solidFill>
              </a:rPr>
              <a:t>q</a:t>
            </a:r>
            <a:r>
              <a:rPr lang="ru-RU" dirty="0" smtClean="0"/>
              <a:t> – заряд проводника (Кл)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rgbClr val="002060"/>
                </a:solidFill>
              </a:rPr>
              <a:t>U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– разность потенциалов между проводниками (В)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ЭЛЕКТРОЕМКОСТЬ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Объект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643050"/>
            <a:ext cx="1270775" cy="1125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ru-RU" dirty="0" smtClean="0"/>
              <a:t>Единица электроемкости  </a:t>
            </a:r>
            <a:r>
              <a:rPr lang="ru-RU" b="1" dirty="0" smtClean="0">
                <a:solidFill>
                  <a:srgbClr val="002060"/>
                </a:solidFill>
              </a:rPr>
              <a:t>1Ф (фарад)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Электроемкость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зависит </a:t>
            </a:r>
            <a:r>
              <a:rPr lang="ru-RU" dirty="0" smtClean="0"/>
              <a:t>от  </a:t>
            </a:r>
            <a:r>
              <a:rPr lang="en-US" dirty="0" smtClean="0"/>
              <a:t>q, U </a:t>
            </a:r>
            <a:r>
              <a:rPr lang="ru-RU" dirty="0" smtClean="0"/>
              <a:t> и вида материала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зависит</a:t>
            </a:r>
            <a:r>
              <a:rPr lang="ru-RU" dirty="0" smtClean="0"/>
              <a:t> от геометрических размеров и среды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1 мкФ = 10</a:t>
            </a:r>
            <a:r>
              <a:rPr lang="ru-RU" baseline="30000" dirty="0" smtClean="0">
                <a:solidFill>
                  <a:srgbClr val="002060"/>
                </a:solidFill>
              </a:rPr>
              <a:t>–6</a:t>
            </a:r>
            <a:r>
              <a:rPr lang="ru-RU" dirty="0" smtClean="0">
                <a:solidFill>
                  <a:srgbClr val="002060"/>
                </a:solidFill>
              </a:rPr>
              <a:t> Ф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1 нФ = 10</a:t>
            </a:r>
            <a:r>
              <a:rPr lang="ru-RU" baseline="30000" dirty="0" smtClean="0">
                <a:solidFill>
                  <a:srgbClr val="002060"/>
                </a:solidFill>
              </a:rPr>
              <a:t>–9</a:t>
            </a:r>
            <a:r>
              <a:rPr lang="ru-RU" dirty="0" smtClean="0">
                <a:solidFill>
                  <a:srgbClr val="002060"/>
                </a:solidFill>
              </a:rPr>
              <a:t> Ф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1 пФ = 10</a:t>
            </a:r>
            <a:r>
              <a:rPr lang="ru-RU" baseline="30000" dirty="0" smtClean="0">
                <a:solidFill>
                  <a:srgbClr val="002060"/>
                </a:solidFill>
              </a:rPr>
              <a:t>–12</a:t>
            </a:r>
            <a:r>
              <a:rPr lang="ru-RU" dirty="0" smtClean="0">
                <a:solidFill>
                  <a:srgbClr val="002060"/>
                </a:solidFill>
              </a:rPr>
              <a:t> Ф </a:t>
            </a:r>
          </a:p>
          <a:p>
            <a:r>
              <a:rPr lang="ru-RU" i="1" dirty="0" smtClean="0"/>
              <a:t>Электроемкость земного шара 700мкФ</a:t>
            </a:r>
            <a:endParaRPr lang="ru-RU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ЭЛЕКТРОЕМКОСТЬ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КОНДЕНСАТОР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– система из двух плоских проводящих пластин (</a:t>
            </a:r>
            <a:r>
              <a:rPr lang="ru-RU" b="1" dirty="0" smtClean="0">
                <a:solidFill>
                  <a:srgbClr val="0070C0"/>
                </a:solidFill>
              </a:rPr>
              <a:t>обкладок</a:t>
            </a:r>
            <a:r>
              <a:rPr lang="ru-RU" dirty="0" smtClean="0"/>
              <a:t>)расположенных параллельно друг другу на малом по сравнению с размерами пластин расстоянии и разделенных слоем</a:t>
            </a:r>
          </a:p>
          <a:p>
            <a:pPr>
              <a:buNone/>
            </a:pPr>
            <a:r>
              <a:rPr lang="ru-RU" dirty="0" smtClean="0"/>
              <a:t>   диэлектрика. Такой </a:t>
            </a:r>
          </a:p>
          <a:p>
            <a:pPr>
              <a:buNone/>
            </a:pPr>
            <a:r>
              <a:rPr lang="ru-RU" dirty="0" smtClean="0"/>
              <a:t>   конденсатор называется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>
                <a:solidFill>
                  <a:srgbClr val="7030A0"/>
                </a:solidFill>
                <a:hlinkClick r:id="rId2" action="ppaction://hlinkfile"/>
              </a:rPr>
              <a:t>плоским</a:t>
            </a:r>
            <a:r>
              <a:rPr lang="ru-RU" dirty="0" smtClean="0"/>
              <a:t>. Электрическое</a:t>
            </a:r>
          </a:p>
          <a:p>
            <a:pPr>
              <a:buNone/>
            </a:pPr>
            <a:r>
              <a:rPr lang="ru-RU" dirty="0" smtClean="0"/>
              <a:t>   поле плоского конденсатора </a:t>
            </a:r>
          </a:p>
          <a:p>
            <a:pPr>
              <a:buNone/>
            </a:pPr>
            <a:r>
              <a:rPr lang="ru-RU" dirty="0" smtClean="0"/>
              <a:t>   в основном локализовано</a:t>
            </a:r>
          </a:p>
          <a:p>
            <a:pPr>
              <a:buNone/>
            </a:pPr>
            <a:r>
              <a:rPr lang="ru-RU" dirty="0" smtClean="0"/>
              <a:t>   между пластинами </a:t>
            </a:r>
            <a:endParaRPr lang="ru-RU" dirty="0"/>
          </a:p>
        </p:txBody>
      </p:sp>
      <p:pic>
        <p:nvPicPr>
          <p:cNvPr id="7" name="Picture 2" descr="C:\Documents and Settings\Дом\Мои документы\Классы\X класс\Тем. разделы\электростатика\Рисунки\10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071810"/>
            <a:ext cx="3585219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572000" y="2928934"/>
            <a:ext cx="2000264" cy="11430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ПЛОСКИЙ  КОНДЕНСАТОР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– состоит  из двух параллельных пластин, заряженных противоположными зарядами, и разделенных слоем диэлектрика (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ru-RU" dirty="0" smtClean="0">
                <a:latin typeface="Times New Roman"/>
                <a:cs typeface="Times New Roman"/>
              </a:rPr>
              <a:t>)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800" b="1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l-GR" sz="2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ε</a:t>
            </a:r>
            <a:r>
              <a:rPr lang="ru-RU" sz="2800" i="1" dirty="0" smtClean="0">
                <a:latin typeface="Times New Roman"/>
                <a:cs typeface="Times New Roman"/>
              </a:rPr>
              <a:t> - </a:t>
            </a:r>
            <a:r>
              <a:rPr lang="ru-RU" sz="2800" i="1" dirty="0" smtClean="0">
                <a:cs typeface="Times New Roman"/>
              </a:rPr>
              <a:t>диэлектрическая проницаемость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cs typeface="Times New Roman"/>
              </a:rPr>
              <a:t> </a:t>
            </a:r>
            <a:r>
              <a:rPr lang="el-GR" sz="2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ε</a:t>
            </a:r>
            <a:r>
              <a:rPr lang="ru-RU" sz="1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0 </a:t>
            </a:r>
            <a:r>
              <a:rPr lang="ru-RU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= </a:t>
            </a:r>
            <a:r>
              <a:rPr lang="ru-RU" sz="2800" dirty="0" smtClean="0">
                <a:solidFill>
                  <a:srgbClr val="C00000"/>
                </a:solidFill>
                <a:cs typeface="Times New Roman"/>
              </a:rPr>
              <a:t>8,85·10    Кл²/</a:t>
            </a:r>
            <a:r>
              <a:rPr lang="en-US" sz="2800" dirty="0" smtClean="0">
                <a:solidFill>
                  <a:srgbClr val="C00000"/>
                </a:solidFill>
                <a:cs typeface="Times New Roman"/>
              </a:rPr>
              <a:t>H</a:t>
            </a:r>
            <a:r>
              <a:rPr lang="en-US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·</a:t>
            </a:r>
            <a:r>
              <a:rPr lang="ru-RU" sz="2800" dirty="0" smtClean="0">
                <a:solidFill>
                  <a:srgbClr val="C00000"/>
                </a:solidFill>
                <a:cs typeface="Times New Roman"/>
              </a:rPr>
              <a:t>м² </a:t>
            </a:r>
            <a:r>
              <a:rPr lang="ru-RU" sz="2800" i="1" dirty="0" smtClean="0">
                <a:cs typeface="Times New Roman"/>
              </a:rPr>
              <a:t>- постоянная величина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smtClean="0">
                <a:cs typeface="Times New Roman" pitchFamily="18" charset="0"/>
              </a:rPr>
              <a:t>площадь пластин (м</a:t>
            </a:r>
            <a:r>
              <a:rPr lang="ru-RU" sz="2800" i="1" dirty="0" smtClean="0">
                <a:latin typeface="Times New Roman"/>
                <a:cs typeface="Times New Roman"/>
              </a:rPr>
              <a:t>² )</a:t>
            </a:r>
            <a:endParaRPr lang="ru-RU" sz="2800" b="1" i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cs typeface="Times New Roman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cs typeface="Times New Roman" pitchFamily="18" charset="0"/>
              </a:rPr>
              <a:t>– расстояние между пластинами (м)     </a:t>
            </a:r>
            <a:endParaRPr lang="ru-RU" sz="2800" i="1" dirty="0">
              <a:cs typeface="Times New Roman" pitchFamily="18" charset="0"/>
            </a:endParaRPr>
          </a:p>
        </p:txBody>
      </p:sp>
      <p:pic>
        <p:nvPicPr>
          <p:cNvPr id="4" name="Рисунок 3" descr="http://www.college.ru/physics/courses/op25part2/content/chapter1/section/paragraph6/images/1-6-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928934"/>
            <a:ext cx="2133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071810"/>
            <a:ext cx="1525645" cy="9652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3108" y="450057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- 12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 КОНДЕНСАТОРОВ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00157"/>
          <a:ext cx="8786874" cy="482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428892"/>
                <a:gridCol w="4500594"/>
              </a:tblGrid>
              <a:tr h="9387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Воздушный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Значительного увеличения электроёмкости за счёт уменьшения расстояния между обкладками достигают в так называемых электролитических конденсаторах. Диэлектриком в них служит очень тонкая плёнка оксидов, покрывающих одну из обкладок. Второй обкладкой служит бумага, пропитанная раствором специального вещества (электролита). При включении электролитических </a:t>
                      </a:r>
                      <a:r>
                        <a:rPr lang="ru-RU" sz="24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конденсато-ров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надо обязательно соблюдать полярность.</a:t>
                      </a:r>
                      <a:r>
                        <a:rPr lang="ru-RU" sz="2400" b="1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3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Бумажный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973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Высоко-вольтный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663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Слюдяной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891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2800" b="1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лектро-литический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http://physics.5ballov.ru/images/Conspekt/t060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12144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hysics.5ballov.ru/images/Conspekt/t060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643182"/>
            <a:ext cx="1555750" cy="76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physics.5ballov.ru/images/Conspekt/t0605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571876"/>
            <a:ext cx="819150" cy="76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physics.5ballov.ru/images/Conspekt/t0606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643446"/>
            <a:ext cx="1330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physics.5ballov.ru/images/Conspekt/t0607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772766" y="5227970"/>
            <a:ext cx="605790" cy="129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714744" y="5487639"/>
            <a:ext cx="4143404" cy="1000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www.college.ru/physics/courses/op25part2/content/chapter1/section/paragraph6/images/1-6-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286388"/>
            <a:ext cx="19558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Соединение  конденсаторов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Конденсаторы могут соединяться между собой, образуя батареи конденсаторов. При </a:t>
            </a:r>
            <a:r>
              <a:rPr lang="ru-RU" sz="2800" b="1" i="1" dirty="0" smtClean="0"/>
              <a:t>параллельном соединении</a:t>
            </a:r>
            <a:r>
              <a:rPr lang="ru-RU" sz="2800" dirty="0" smtClean="0"/>
              <a:t> конденсаторов  напряжения на конденсаторах одинаковы: </a:t>
            </a:r>
            <a:r>
              <a:rPr lang="ru-RU" sz="2800" i="1" dirty="0" smtClean="0"/>
              <a:t>U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 = </a:t>
            </a:r>
            <a:r>
              <a:rPr lang="ru-RU" sz="2800" i="1" dirty="0" smtClean="0"/>
              <a:t>U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 = </a:t>
            </a:r>
            <a:r>
              <a:rPr lang="ru-RU" sz="2800" i="1" dirty="0" smtClean="0"/>
              <a:t>U</a:t>
            </a:r>
            <a:r>
              <a:rPr lang="ru-RU" sz="2800" dirty="0" smtClean="0"/>
              <a:t>, а заряды равны </a:t>
            </a:r>
            <a:r>
              <a:rPr lang="ru-RU" sz="2800" i="1" dirty="0" smtClean="0"/>
              <a:t>q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 = С</a:t>
            </a:r>
            <a:r>
              <a:rPr lang="ru-RU" sz="2800" baseline="-25000" dirty="0" smtClean="0"/>
              <a:t>1</a:t>
            </a:r>
            <a:r>
              <a:rPr lang="ru-RU" sz="2800" i="1" dirty="0" smtClean="0"/>
              <a:t>U</a:t>
            </a:r>
            <a:r>
              <a:rPr lang="ru-RU" sz="2800" dirty="0" smtClean="0"/>
              <a:t> и </a:t>
            </a:r>
            <a:r>
              <a:rPr lang="ru-RU" sz="2800" i="1" dirty="0" smtClean="0"/>
              <a:t>q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 = С</a:t>
            </a:r>
            <a:r>
              <a:rPr lang="ru-RU" sz="2800" baseline="-25000" dirty="0" smtClean="0"/>
              <a:t>2</a:t>
            </a:r>
            <a:r>
              <a:rPr lang="ru-RU" sz="2800" i="1" dirty="0" smtClean="0"/>
              <a:t>U</a:t>
            </a:r>
            <a:r>
              <a:rPr lang="ru-RU" sz="2800" dirty="0" smtClean="0"/>
              <a:t>. Такую систему можно рассматривать как единый конденсатор электроемкости </a:t>
            </a:r>
            <a:r>
              <a:rPr lang="ru-RU" sz="2800" i="1" dirty="0" smtClean="0"/>
              <a:t>C</a:t>
            </a:r>
            <a:r>
              <a:rPr lang="ru-RU" sz="2800" dirty="0" smtClean="0"/>
              <a:t>, заряженный зарядом </a:t>
            </a:r>
            <a:r>
              <a:rPr lang="ru-RU" sz="2800" i="1" dirty="0" err="1" smtClean="0"/>
              <a:t>q</a:t>
            </a:r>
            <a:r>
              <a:rPr lang="ru-RU" sz="2800" dirty="0" smtClean="0"/>
              <a:t> = </a:t>
            </a:r>
            <a:r>
              <a:rPr lang="ru-RU" sz="2800" i="1" dirty="0" smtClean="0"/>
              <a:t>q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 + </a:t>
            </a:r>
            <a:r>
              <a:rPr lang="ru-RU" sz="2800" i="1" dirty="0" smtClean="0"/>
              <a:t>q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при напряжении между обкладками равном </a:t>
            </a:r>
            <a:r>
              <a:rPr lang="ru-RU" sz="2800" i="1" dirty="0" smtClean="0"/>
              <a:t>U</a:t>
            </a:r>
            <a:r>
              <a:rPr lang="ru-RU" sz="2800" dirty="0" smtClean="0"/>
              <a:t>. Отсюда следует </a:t>
            </a:r>
          </a:p>
          <a:p>
            <a:endParaRPr lang="ru-RU" dirty="0"/>
          </a:p>
        </p:txBody>
      </p:sp>
      <p:pic>
        <p:nvPicPr>
          <p:cNvPr id="6" name="Рисунок 5" descr="http://www.college.ru/physics/courses/op25part2/content/javagifs/63135289288518-1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5429264"/>
            <a:ext cx="371477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071934" y="4786322"/>
            <a:ext cx="4071966" cy="13573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При </a:t>
            </a:r>
            <a:r>
              <a:rPr lang="ru-RU" sz="2800" b="1" dirty="0" smtClean="0"/>
              <a:t>последовательном</a:t>
            </a:r>
            <a:r>
              <a:rPr lang="ru-RU" sz="2800" dirty="0" smtClean="0"/>
              <a:t> </a:t>
            </a:r>
            <a:r>
              <a:rPr lang="ru-RU" sz="2800" b="1" dirty="0" smtClean="0"/>
              <a:t>соединении</a:t>
            </a:r>
            <a:r>
              <a:rPr lang="ru-RU" sz="2800" dirty="0" smtClean="0"/>
              <a:t>  одинаковыми оказываются заряды обоих конденсаторов: </a:t>
            </a:r>
            <a:r>
              <a:rPr lang="ru-RU" sz="2800" i="1" dirty="0" smtClean="0"/>
              <a:t>q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 = </a:t>
            </a:r>
            <a:r>
              <a:rPr lang="ru-RU" sz="2800" i="1" dirty="0" smtClean="0"/>
              <a:t>q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 = </a:t>
            </a:r>
            <a:r>
              <a:rPr lang="ru-RU" sz="2800" i="1" dirty="0" err="1" smtClean="0"/>
              <a:t>q</a:t>
            </a:r>
            <a:r>
              <a:rPr lang="ru-RU" sz="2800" dirty="0" smtClean="0"/>
              <a:t>, а напряжения на них равны             и            Такую систему можно рассматривать как единый конденсатор, заряженный зарядом </a:t>
            </a:r>
            <a:r>
              <a:rPr lang="ru-RU" sz="2800" i="1" dirty="0" err="1" smtClean="0"/>
              <a:t>q</a:t>
            </a:r>
            <a:r>
              <a:rPr lang="ru-RU" sz="2800" dirty="0" smtClean="0"/>
              <a:t> при напряжении между обкладками </a:t>
            </a:r>
            <a:r>
              <a:rPr lang="ru-RU" sz="2800" i="1" dirty="0" smtClean="0"/>
              <a:t>U</a:t>
            </a:r>
            <a:r>
              <a:rPr lang="ru-RU" sz="2800" dirty="0" smtClean="0"/>
              <a:t> = </a:t>
            </a:r>
            <a:r>
              <a:rPr lang="ru-RU" sz="2800" i="1" dirty="0" smtClean="0"/>
              <a:t>U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 + </a:t>
            </a:r>
            <a:r>
              <a:rPr lang="ru-RU" sz="2800" i="1" dirty="0" smtClean="0"/>
              <a:t>U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. Следовательно,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Соединение  конденсаторов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://www.college.ru/physics/courses/op25part2/content/chapter1/section/paragraph6/images/1-6-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786322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college.ru/physics/courses/op25part2/content/javagifs/63135289288565-1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857496"/>
            <a:ext cx="714380" cy="67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college.ru/physics/courses/op25part2/content/javagifs/63135289288565-20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818307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college.ru/physics/courses/op25part2/content/javagifs/63135289288580-21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5000636"/>
            <a:ext cx="3286148" cy="89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519</Words>
  <Application>Microsoft Office PowerPoint</Application>
  <PresentationFormat>Экран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Трек</vt:lpstr>
      <vt:lpstr>    УРОК  ФИЗИКИ  В  10  КЛАССЕ</vt:lpstr>
      <vt:lpstr>ЭЛЕКТРОЕМКОСТЬ</vt:lpstr>
      <vt:lpstr>ЭЛЕКТРОЕМКОСТЬ</vt:lpstr>
      <vt:lpstr>ЭЛЕКТРОЕМКОСТЬ</vt:lpstr>
      <vt:lpstr>КОНДЕНСАТОР</vt:lpstr>
      <vt:lpstr>ПЛОСКИЙ  КОНДЕНСАТОР</vt:lpstr>
      <vt:lpstr>ВИДЫ  КОНДЕНСАТОРОВ</vt:lpstr>
      <vt:lpstr>Соединение  конденсаторов</vt:lpstr>
      <vt:lpstr>Соединение  конденсаторов</vt:lpstr>
      <vt:lpstr>ЭНЕРГИЯ  КОНДЕНСАТОРА</vt:lpstr>
      <vt:lpstr>ЭНЕРГИЯ  КОНДЕНСАТОРА</vt:lpstr>
      <vt:lpstr>  КОНДЕНСАТОР     ПЕРЕМЕННОЙ ЕМКОСТИ</vt:lpstr>
      <vt:lpstr>ПРИМЕНЕНИЕ   КОНДЕНСАТОРОВ</vt:lpstr>
      <vt:lpstr>ЗАКРЕПЛЕНИЕ  ИЗУЧЕННОГО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ЭЛЕКТРОЕМКОСТЬ</dc:title>
  <dc:creator>Анна Балтиньш</dc:creator>
  <cp:lastModifiedBy>Windows User</cp:lastModifiedBy>
  <cp:revision>54</cp:revision>
  <dcterms:modified xsi:type="dcterms:W3CDTF">2020-05-15T04:26:15Z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484689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